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3004800" cy="9753600"/>
  <p:notesSz cx="6858000" cy="9144000"/>
  <p:defaultTextStyle>
    <a:lvl1pPr algn="ctr">
      <a:defRPr sz="4200">
        <a:latin typeface="Gill Sans"/>
        <a:ea typeface="Gill Sans"/>
        <a:cs typeface="Gill Sans"/>
        <a:sym typeface="Gill Sans"/>
      </a:defRPr>
    </a:lvl1pPr>
    <a:lvl2pPr indent="457200" algn="ctr">
      <a:defRPr sz="4200">
        <a:latin typeface="Gill Sans"/>
        <a:ea typeface="Gill Sans"/>
        <a:cs typeface="Gill Sans"/>
        <a:sym typeface="Gill Sans"/>
      </a:defRPr>
    </a:lvl2pPr>
    <a:lvl3pPr indent="914400" algn="ctr">
      <a:defRPr sz="4200">
        <a:latin typeface="Gill Sans"/>
        <a:ea typeface="Gill Sans"/>
        <a:cs typeface="Gill Sans"/>
        <a:sym typeface="Gill Sans"/>
      </a:defRPr>
    </a:lvl3pPr>
    <a:lvl4pPr indent="1371600" algn="ctr">
      <a:defRPr sz="4200">
        <a:latin typeface="Gill Sans"/>
        <a:ea typeface="Gill Sans"/>
        <a:cs typeface="Gill Sans"/>
        <a:sym typeface="Gill Sans"/>
      </a:defRPr>
    </a:lvl4pPr>
    <a:lvl5pPr indent="1828800" algn="ctr">
      <a:defRPr sz="4200">
        <a:latin typeface="Gill Sans"/>
        <a:ea typeface="Gill Sans"/>
        <a:cs typeface="Gill Sans"/>
        <a:sym typeface="Gill Sans"/>
      </a:defRPr>
    </a:lvl5pPr>
    <a:lvl6pPr algn="ctr">
      <a:defRPr sz="4200">
        <a:latin typeface="Gill Sans"/>
        <a:ea typeface="Gill Sans"/>
        <a:cs typeface="Gill Sans"/>
        <a:sym typeface="Gill Sans"/>
      </a:defRPr>
    </a:lvl6pPr>
    <a:lvl7pPr algn="ctr">
      <a:defRPr sz="4200">
        <a:latin typeface="Gill Sans"/>
        <a:ea typeface="Gill Sans"/>
        <a:cs typeface="Gill Sans"/>
        <a:sym typeface="Gill Sans"/>
      </a:defRPr>
    </a:lvl7pPr>
    <a:lvl8pPr algn="ctr">
      <a:defRPr sz="4200">
        <a:latin typeface="Gill Sans"/>
        <a:ea typeface="Gill Sans"/>
        <a:cs typeface="Gill Sans"/>
        <a:sym typeface="Gill Sans"/>
      </a:defRPr>
    </a:lvl8pPr>
    <a:lvl9pPr algn="ctr">
      <a:defRPr sz="4200">
        <a:latin typeface="Gill Sans"/>
        <a:ea typeface="Gill Sans"/>
        <a:cs typeface="Gill San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C7B018BB-80A7-4F77-B60F-C8B233D01FF8}" styleName="">
    <a:tblBg/>
    <a:wholeTbl>
      <a:tcTxStyle b="on" i="on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2E2E2"/>
          </a:solidFill>
        </a:fill>
      </a:tcStyle>
    </a:wholeTbl>
    <a:band2H>
      <a:tcTxStyle b="def" i="def"/>
      <a:tcStyle>
        <a:tcBdr/>
        <a:fill>
          <a:solidFill>
            <a:srgbClr val="F1F1F1"/>
          </a:solidFill>
        </a:fill>
      </a:tcStyle>
    </a:band2H>
    <a:firstCol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AAAAA"/>
          </a:solidFill>
        </a:fill>
      </a:tcStyle>
    </a:firstCol>
    <a:la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AAAAA"/>
          </a:solidFill>
        </a:fill>
      </a:tcStyle>
    </a:lastRow>
    <a:fir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AAAAA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DA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Col>
    <a:la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lastRow>
    <a:fir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/>
        </a:fill>
      </a:tcStyle>
    </a:firstCol>
    <a:lastRow>
      <a:tcTxStyle b="on" i="on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/>
        </a:fill>
      </a:tcStyle>
    </a:firstRow>
  </a:tblStyle>
  <a:tblStyle styleId="{33BA23B1-9221-436E-865A-0063620EA4FD}" styleName="">
    <a:tblBg/>
    <a:wholeTbl>
      <a:tcTxStyle b="on" i="on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508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" name="Shape 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spd="med" advClick="1"/>
  <p:txStyles>
    <p:titleStyle>
      <a:lvl1pPr algn="ctr">
        <a:defRPr sz="8400">
          <a:solidFill>
            <a:srgbClr val="FFFFFF"/>
          </a:solidFill>
          <a:latin typeface="Gill Sans"/>
          <a:ea typeface="Gill Sans"/>
          <a:cs typeface="Gill Sans"/>
          <a:sym typeface="Gill Sans"/>
        </a:defRPr>
      </a:lvl1pPr>
      <a:lvl2pPr algn="ctr">
        <a:defRPr sz="8400">
          <a:solidFill>
            <a:srgbClr val="FFFFFF"/>
          </a:solidFill>
          <a:latin typeface="Gill Sans"/>
          <a:ea typeface="Gill Sans"/>
          <a:cs typeface="Gill Sans"/>
          <a:sym typeface="Gill Sans"/>
        </a:defRPr>
      </a:lvl2pPr>
      <a:lvl3pPr algn="ctr">
        <a:defRPr sz="8400">
          <a:solidFill>
            <a:srgbClr val="FFFFFF"/>
          </a:solidFill>
          <a:latin typeface="Gill Sans"/>
          <a:ea typeface="Gill Sans"/>
          <a:cs typeface="Gill Sans"/>
          <a:sym typeface="Gill Sans"/>
        </a:defRPr>
      </a:lvl3pPr>
      <a:lvl4pPr algn="ctr">
        <a:defRPr sz="8400">
          <a:solidFill>
            <a:srgbClr val="FFFFFF"/>
          </a:solidFill>
          <a:latin typeface="Gill Sans"/>
          <a:ea typeface="Gill Sans"/>
          <a:cs typeface="Gill Sans"/>
          <a:sym typeface="Gill Sans"/>
        </a:defRPr>
      </a:lvl4pPr>
      <a:lvl5pPr algn="ctr">
        <a:defRPr sz="8400">
          <a:solidFill>
            <a:srgbClr val="FFFFFF"/>
          </a:solidFill>
          <a:latin typeface="Gill Sans"/>
          <a:ea typeface="Gill Sans"/>
          <a:cs typeface="Gill Sans"/>
          <a:sym typeface="Gill Sans"/>
        </a:defRPr>
      </a:lvl5pPr>
      <a:lvl6pPr indent="457200" algn="ctr">
        <a:defRPr sz="8400">
          <a:solidFill>
            <a:srgbClr val="FFFFFF"/>
          </a:solidFill>
          <a:latin typeface="Gill Sans"/>
          <a:ea typeface="Gill Sans"/>
          <a:cs typeface="Gill Sans"/>
          <a:sym typeface="Gill Sans"/>
        </a:defRPr>
      </a:lvl6pPr>
      <a:lvl7pPr indent="914400" algn="ctr">
        <a:defRPr sz="8400">
          <a:solidFill>
            <a:srgbClr val="FFFFFF"/>
          </a:solidFill>
          <a:latin typeface="Gill Sans"/>
          <a:ea typeface="Gill Sans"/>
          <a:cs typeface="Gill Sans"/>
          <a:sym typeface="Gill Sans"/>
        </a:defRPr>
      </a:lvl7pPr>
      <a:lvl8pPr indent="1371600" algn="ctr">
        <a:defRPr sz="8400">
          <a:solidFill>
            <a:srgbClr val="FFFFFF"/>
          </a:solidFill>
          <a:latin typeface="Gill Sans"/>
          <a:ea typeface="Gill Sans"/>
          <a:cs typeface="Gill Sans"/>
          <a:sym typeface="Gill Sans"/>
        </a:defRPr>
      </a:lvl8pPr>
      <a:lvl9pPr indent="1828800" algn="ctr">
        <a:defRPr sz="8400">
          <a:solidFill>
            <a:srgbClr val="FFFFFF"/>
          </a:solidFill>
          <a:latin typeface="Gill Sans"/>
          <a:ea typeface="Gill Sans"/>
          <a:cs typeface="Gill Sans"/>
          <a:sym typeface="Gill Sans"/>
        </a:defRPr>
      </a:lvl9pPr>
    </p:titleStyle>
    <p:bodyStyle>
      <a:lvl1pPr marL="889000" indent="-571500">
        <a:spcBef>
          <a:spcPts val="2400"/>
        </a:spcBef>
        <a:buSzPct val="171000"/>
        <a:buFont typeface="Gill Sans"/>
        <a:buChar char="•"/>
        <a:defRPr sz="4200">
          <a:solidFill>
            <a:srgbClr val="FFFFFF"/>
          </a:solidFill>
          <a:latin typeface="Gill Sans"/>
          <a:ea typeface="Gill Sans"/>
          <a:cs typeface="Gill Sans"/>
          <a:sym typeface="Gill Sans"/>
        </a:defRPr>
      </a:lvl1pPr>
      <a:lvl2pPr marL="2095500" indent="-1333500">
        <a:spcBef>
          <a:spcPts val="2400"/>
        </a:spcBef>
        <a:buSzPct val="171000"/>
        <a:buFont typeface="Gill Sans"/>
        <a:buChar char="•"/>
        <a:defRPr sz="4200">
          <a:solidFill>
            <a:srgbClr val="FFFFFF"/>
          </a:solidFill>
          <a:latin typeface="Gill Sans"/>
          <a:ea typeface="Gill Sans"/>
          <a:cs typeface="Gill Sans"/>
          <a:sym typeface="Gill Sans"/>
        </a:defRPr>
      </a:lvl2pPr>
      <a:lvl3pPr marL="2540000" indent="-1333500">
        <a:spcBef>
          <a:spcPts val="2400"/>
        </a:spcBef>
        <a:buSzPct val="171000"/>
        <a:buFont typeface="Gill Sans"/>
        <a:buChar char="•"/>
        <a:defRPr sz="4200">
          <a:solidFill>
            <a:srgbClr val="FFFFFF"/>
          </a:solidFill>
          <a:latin typeface="Gill Sans"/>
          <a:ea typeface="Gill Sans"/>
          <a:cs typeface="Gill Sans"/>
          <a:sym typeface="Gill Sans"/>
        </a:defRPr>
      </a:lvl3pPr>
      <a:lvl4pPr marL="2984500" indent="-1333500">
        <a:spcBef>
          <a:spcPts val="2400"/>
        </a:spcBef>
        <a:buSzPct val="171000"/>
        <a:buFont typeface="Gill Sans"/>
        <a:buChar char="•"/>
        <a:defRPr sz="4200">
          <a:solidFill>
            <a:srgbClr val="FFFFFF"/>
          </a:solidFill>
          <a:latin typeface="Gill Sans"/>
          <a:ea typeface="Gill Sans"/>
          <a:cs typeface="Gill Sans"/>
          <a:sym typeface="Gill Sans"/>
        </a:defRPr>
      </a:lvl4pPr>
      <a:lvl5pPr marL="3429000" indent="-1333500">
        <a:spcBef>
          <a:spcPts val="2400"/>
        </a:spcBef>
        <a:buSzPct val="171000"/>
        <a:buFont typeface="Gill Sans"/>
        <a:buChar char="•"/>
        <a:defRPr sz="4200">
          <a:solidFill>
            <a:srgbClr val="FFFFFF"/>
          </a:solidFill>
          <a:latin typeface="Gill Sans"/>
          <a:ea typeface="Gill Sans"/>
          <a:cs typeface="Gill Sans"/>
          <a:sym typeface="Gill Sans"/>
        </a:defRPr>
      </a:lvl5pPr>
      <a:lvl6pPr marL="3886200" indent="-1333500">
        <a:spcBef>
          <a:spcPts val="2400"/>
        </a:spcBef>
        <a:buSzPct val="171000"/>
        <a:buFont typeface="Gill Sans"/>
        <a:buChar char="•"/>
        <a:defRPr sz="4200">
          <a:solidFill>
            <a:srgbClr val="FFFFFF"/>
          </a:solidFill>
          <a:latin typeface="Gill Sans"/>
          <a:ea typeface="Gill Sans"/>
          <a:cs typeface="Gill Sans"/>
          <a:sym typeface="Gill Sans"/>
        </a:defRPr>
      </a:lvl6pPr>
      <a:lvl7pPr marL="4343400" indent="-1333500">
        <a:spcBef>
          <a:spcPts val="2400"/>
        </a:spcBef>
        <a:buSzPct val="171000"/>
        <a:buFont typeface="Gill Sans"/>
        <a:buChar char="•"/>
        <a:defRPr sz="4200">
          <a:solidFill>
            <a:srgbClr val="FFFFFF"/>
          </a:solidFill>
          <a:latin typeface="Gill Sans"/>
          <a:ea typeface="Gill Sans"/>
          <a:cs typeface="Gill Sans"/>
          <a:sym typeface="Gill Sans"/>
        </a:defRPr>
      </a:lvl7pPr>
      <a:lvl8pPr marL="4800600" indent="-1333500">
        <a:spcBef>
          <a:spcPts val="2400"/>
        </a:spcBef>
        <a:buSzPct val="171000"/>
        <a:buFont typeface="Gill Sans"/>
        <a:buChar char="•"/>
        <a:defRPr sz="4200">
          <a:solidFill>
            <a:srgbClr val="FFFFFF"/>
          </a:solidFill>
          <a:latin typeface="Gill Sans"/>
          <a:ea typeface="Gill Sans"/>
          <a:cs typeface="Gill Sans"/>
          <a:sym typeface="Gill Sans"/>
        </a:defRPr>
      </a:lvl8pPr>
      <a:lvl9pPr marL="5257800" indent="-1333500">
        <a:spcBef>
          <a:spcPts val="2400"/>
        </a:spcBef>
        <a:buSzPct val="171000"/>
        <a:buFont typeface="Gill Sans"/>
        <a:buChar char="•"/>
        <a:defRPr sz="4200">
          <a:solidFill>
            <a:srgbClr val="FFFFFF"/>
          </a:solidFill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12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4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7.jpg" descr="DSC0625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8625" y="0"/>
            <a:ext cx="13862050" cy="1016635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7"/>
          <p:cNvSpPr/>
          <p:nvPr/>
        </p:nvSpPr>
        <p:spPr>
          <a:xfrm>
            <a:off x="63500" y="88664"/>
            <a:ext cx="12877800" cy="1727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b="1" sz="6000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000">
                <a:solidFill>
                  <a:srgbClr val="FFFB00"/>
                </a:solidFill>
              </a:rPr>
              <a:t>ALMA, Star Formation, and the SOLA Project</a:t>
            </a:r>
          </a:p>
        </p:txBody>
      </p:sp>
      <p:sp>
        <p:nvSpPr>
          <p:cNvPr id="8" name="Shape 8"/>
          <p:cNvSpPr/>
          <p:nvPr/>
        </p:nvSpPr>
        <p:spPr>
          <a:xfrm>
            <a:off x="330200" y="8477132"/>
            <a:ext cx="5080249" cy="851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rPr>
              <a:t>Lewis Knee</a:t>
            </a:r>
            <a:endParaRPr b="1" sz="3000">
              <a:solidFill>
                <a:srgbClr val="FFFB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rPr>
              <a:t>NRC Herzberg, Victoria BC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G_002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4" y="-1"/>
            <a:ext cx="13000906" cy="8653729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1825376" y="228600"/>
            <a:ext cx="9354047" cy="678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FFFF00"/>
                </a:solidFill>
              </a:rPr>
              <a:t>ALMA is an Array of Telescopes</a:t>
            </a:r>
          </a:p>
        </p:txBody>
      </p:sp>
      <p:sp>
        <p:nvSpPr>
          <p:cNvPr id="65" name="Shape 65"/>
          <p:cNvSpPr/>
          <p:nvPr/>
        </p:nvSpPr>
        <p:spPr>
          <a:xfrm>
            <a:off x="342900" y="2728339"/>
            <a:ext cx="12280901" cy="1282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ALMA is an array of telescopes. Why?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buClr>
                <a:srgbClr val="FFFF00"/>
              </a:buClr>
              <a:buSzPct val="125000"/>
              <a:buFont typeface="Gill Sans"/>
              <a:buChar char="•"/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We can see </a:t>
            </a:r>
            <a:r>
              <a:rPr b="1" i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fainter</a:t>
            </a: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astronomical objects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buClr>
                <a:srgbClr val="FFFF00"/>
              </a:buClr>
              <a:buSzPct val="125000"/>
              <a:buFont typeface="Gill Sans"/>
              <a:buChar char="•"/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Combining observations(“interferometry”) lets us see </a:t>
            </a:r>
            <a:r>
              <a:rPr b="1" i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fine details</a:t>
            </a:r>
          </a:p>
        </p:txBody>
      </p:sp>
      <p:sp>
        <p:nvSpPr>
          <p:cNvPr id="66" name="Shape 66"/>
          <p:cNvSpPr/>
          <p:nvPr/>
        </p:nvSpPr>
        <p:spPr>
          <a:xfrm>
            <a:off x="542082" y="8762882"/>
            <a:ext cx="11882537" cy="851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00"/>
                </a:solidFill>
              </a:rPr>
              <a:t>The Atacama Large Millimetre Array is operated by Europe (ESO), North America (USA, Canada), and East Asia (Japan, Taiwan) 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5956300" y="302071"/>
            <a:ext cx="6565900" cy="678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FFFF00"/>
                </a:solidFill>
              </a:rPr>
              <a:t>What will ALMA Do?</a:t>
            </a:r>
          </a:p>
        </p:txBody>
      </p:sp>
      <p:pic>
        <p:nvPicPr>
          <p:cNvPr id="6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18795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/>
        </p:nvSpPr>
        <p:spPr>
          <a:xfrm>
            <a:off x="6019800" y="2260482"/>
            <a:ext cx="6451600" cy="603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ALMA will study “cosmic origins”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7F007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buClr>
                <a:srgbClr val="FFFF00"/>
              </a:buClr>
              <a:buSzPct val="125000"/>
              <a:buFont typeface="Gill Sans"/>
              <a:buChar char="•"/>
              <a:defRPr sz="1800"/>
            </a:pPr>
            <a:r>
              <a:rPr b="1" sz="3000">
                <a:solidFill>
                  <a:srgbClr val="7F00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Formation of galaxies billions of years ago very far away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buClr>
                <a:srgbClr val="FFFF00"/>
              </a:buClr>
              <a:buSzPct val="125000"/>
              <a:buFont typeface="Gill Sans"/>
              <a:buChar char="•"/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buClr>
                <a:srgbClr val="FFFF00"/>
              </a:buClr>
              <a:buSzPct val="125000"/>
              <a:buFont typeface="Gill Sans"/>
              <a:buChar char="•"/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Formation of stars in nearby galaxies and in our own galaxy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buClr>
                <a:srgbClr val="FFFF00"/>
              </a:buClr>
              <a:buSzPct val="125000"/>
              <a:buFont typeface="Gill Sans"/>
              <a:buChar char="•"/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buClr>
                <a:srgbClr val="FFFF00"/>
              </a:buClr>
              <a:buSzPct val="125000"/>
              <a:buFont typeface="Gill Sans"/>
              <a:buChar char="•"/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Formation of planets around stars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buClr>
                <a:srgbClr val="FFFF00"/>
              </a:buClr>
              <a:buSzPct val="125000"/>
              <a:buFont typeface="Gill Sans"/>
              <a:buChar char="•"/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buClr>
                <a:srgbClr val="FFFF00"/>
              </a:buClr>
              <a:buSzPct val="125000"/>
              <a:buFont typeface="Gill Sans"/>
              <a:buChar char="•"/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Chemistry of clouds and new solar systems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806450" y="2411635"/>
            <a:ext cx="3543300" cy="6035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With ALMA’s exceptional sensitivity and resolution, we will see stars forming in greater detail than ever before - including</a:t>
            </a:r>
            <a:endParaRPr b="1" sz="2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2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buClr>
                <a:srgbClr val="FFFF00"/>
              </a:buClr>
              <a:buSzPct val="125000"/>
              <a:buFont typeface="Gill Sans"/>
              <a:buChar char="•"/>
              <a:defRPr sz="1800"/>
            </a:pPr>
            <a:r>
              <a:rPr b="1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Inside the disks where planets will form</a:t>
            </a:r>
            <a:endParaRPr b="1" sz="2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buClr>
                <a:srgbClr val="FFFF00"/>
              </a:buClr>
              <a:buSzPct val="125000"/>
              <a:buFont typeface="Gill Sans"/>
              <a:buChar char="•"/>
              <a:defRPr sz="1800"/>
            </a:pPr>
            <a:endParaRPr b="1" sz="2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buClr>
                <a:srgbClr val="FFFF00"/>
              </a:buClr>
              <a:buSzPct val="125000"/>
              <a:buFont typeface="Gill Sans"/>
              <a:buChar char="•"/>
              <a:defRPr sz="1800"/>
            </a:pPr>
            <a:r>
              <a:rPr b="1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The region near the star and disk where streams of gas are ejected by the protostars</a:t>
            </a:r>
            <a:endParaRPr b="1" sz="2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2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838200" y="111571"/>
            <a:ext cx="7023100" cy="678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FFFF00"/>
                </a:solidFill>
              </a:rPr>
              <a:t>ALMA - Star Formation</a:t>
            </a:r>
          </a:p>
        </p:txBody>
      </p:sp>
      <p:sp>
        <p:nvSpPr>
          <p:cNvPr id="74" name="Shape 74"/>
          <p:cNvSpPr/>
          <p:nvPr/>
        </p:nvSpPr>
        <p:spPr>
          <a:xfrm>
            <a:off x="558800" y="9525000"/>
            <a:ext cx="13423900" cy="2451100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/>
          <a:lstStyle/>
          <a:p>
            <a:pPr lvl="0" algn="l" defTabSz="457200">
              <a:defRPr sz="1800">
                <a:solidFill>
                  <a:srgbClr val="FFFFFF"/>
                </a:solidFill>
              </a:defRPr>
            </a:pPr>
          </a:p>
        </p:txBody>
      </p:sp>
      <p:pic>
        <p:nvPicPr>
          <p:cNvPr id="75" name="SF_Hogerheijde19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25850" y="938717"/>
            <a:ext cx="4849994" cy="85862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65300"/>
            <a:ext cx="13004800" cy="469265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7670800" y="7428135"/>
            <a:ext cx="4787900" cy="1056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00"/>
                </a:solidFill>
              </a:rPr>
              <a:t>Computer simulation of a dusty disk around a newly-formed star with planets forming</a:t>
            </a:r>
          </a:p>
        </p:txBody>
      </p:sp>
      <p:sp>
        <p:nvSpPr>
          <p:cNvPr id="79" name="Shape 79"/>
          <p:cNvSpPr/>
          <p:nvPr/>
        </p:nvSpPr>
        <p:spPr>
          <a:xfrm>
            <a:off x="342900" y="7428135"/>
            <a:ext cx="5308600" cy="1056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00"/>
                </a:solidFill>
              </a:rPr>
              <a:t>Simulated high-resolution ALMA observation - structures in the disk and proto-planets are detected</a:t>
            </a:r>
          </a:p>
        </p:txBody>
      </p:sp>
      <p:sp>
        <p:nvSpPr>
          <p:cNvPr id="80" name="Shape 80"/>
          <p:cNvSpPr/>
          <p:nvPr/>
        </p:nvSpPr>
        <p:spPr>
          <a:xfrm>
            <a:off x="342900" y="276671"/>
            <a:ext cx="8267700" cy="678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FFFF00"/>
                </a:solidFill>
              </a:rPr>
              <a:t>ALMA - Planet Formation</a:t>
            </a:r>
          </a:p>
        </p:txBody>
      </p:sp>
      <p:sp>
        <p:nvSpPr>
          <p:cNvPr id="81" name="Shape 81"/>
          <p:cNvSpPr/>
          <p:nvPr/>
        </p:nvSpPr>
        <p:spPr>
          <a:xfrm>
            <a:off x="6172200" y="1244600"/>
            <a:ext cx="660400" cy="7937500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/>
          <a:lstStyle/>
          <a:p>
            <a:pPr lvl="0" algn="l" defTabSz="457200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82" name="Shape 82"/>
          <p:cNvSpPr/>
          <p:nvPr/>
        </p:nvSpPr>
        <p:spPr>
          <a:xfrm>
            <a:off x="3739753" y="8972432"/>
            <a:ext cx="6324997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00"/>
                </a:solidFill>
              </a:rPr>
              <a:t>These are simulations…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342900" y="162371"/>
            <a:ext cx="8742264" cy="678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FFFF00"/>
                </a:solidFill>
              </a:rPr>
              <a:t>ALMA - Actual Observations!</a:t>
            </a:r>
          </a:p>
        </p:txBody>
      </p:sp>
      <p:sp>
        <p:nvSpPr>
          <p:cNvPr id="85" name="Shape 85"/>
          <p:cNvSpPr/>
          <p:nvPr/>
        </p:nvSpPr>
        <p:spPr>
          <a:xfrm>
            <a:off x="6172200" y="1244600"/>
            <a:ext cx="660400" cy="7937500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/>
          <a:lstStyle/>
          <a:p>
            <a:pPr lvl="0" algn="l" defTabSz="457200">
              <a:defRPr sz="1800">
                <a:solidFill>
                  <a:srgbClr val="FFFFFF"/>
                </a:solidFill>
              </a:defRPr>
            </a:pPr>
          </a:p>
        </p:txBody>
      </p:sp>
      <p:pic>
        <p:nvPicPr>
          <p:cNvPr id="8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55228"/>
            <a:ext cx="13004800" cy="8247212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342900" y="8783103"/>
            <a:ext cx="11059219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00"/>
                </a:solidFill>
              </a:rPr>
              <a:t>Planets forming in the dusty disk of the young star HL Tauri</a:t>
            </a:r>
          </a:p>
        </p:txBody>
      </p:sp>
      <p:sp>
        <p:nvSpPr>
          <p:cNvPr id="88" name="Shape 88"/>
          <p:cNvSpPr/>
          <p:nvPr/>
        </p:nvSpPr>
        <p:spPr>
          <a:xfrm>
            <a:off x="7277100" y="7005103"/>
            <a:ext cx="5052169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00"/>
                </a:solidFill>
              </a:rPr>
              <a:t>Outer solar system to scale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Lupus-constellation-map.gi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19463" y="2028796"/>
            <a:ext cx="7172006" cy="6454804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/>
        </p:nvSpPr>
        <p:spPr>
          <a:xfrm>
            <a:off x="3799333" y="289371"/>
            <a:ext cx="5406134" cy="678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FFFF00"/>
                </a:solidFill>
              </a:rPr>
              <a:t>The SOLA Project</a:t>
            </a:r>
          </a:p>
        </p:txBody>
      </p:sp>
      <p:sp>
        <p:nvSpPr>
          <p:cNvPr id="92" name="Shape 92"/>
          <p:cNvSpPr/>
          <p:nvPr/>
        </p:nvSpPr>
        <p:spPr>
          <a:xfrm>
            <a:off x="508000" y="2508132"/>
            <a:ext cx="4796135" cy="4737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 project by ALMA astronomers to study star formation in the southern sky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30 scientists from all the ALMA regions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Our target is star forming molecular clouds in the Lupus constellation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3799333" y="289371"/>
            <a:ext cx="5406134" cy="678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FFFF00"/>
                </a:solidFill>
              </a:rPr>
              <a:t>What’s in a Name?</a:t>
            </a:r>
          </a:p>
        </p:txBody>
      </p:sp>
      <p:sp>
        <p:nvSpPr>
          <p:cNvPr id="95" name="Shape 95"/>
          <p:cNvSpPr/>
          <p:nvPr/>
        </p:nvSpPr>
        <p:spPr>
          <a:xfrm>
            <a:off x="956964" y="1835032"/>
            <a:ext cx="5684740" cy="6896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Professional astronomers </a:t>
            </a:r>
            <a:r>
              <a:rPr b="1" i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love</a:t>
            </a: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clever acronyms for their research projects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SOLA - “Soul of Lupus with ALMA”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“sola” means “sky” in Japanese and “solitary, alone, or unique” in Spanish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“alma” means “soul” in Spanish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droeshout_portrait1.gi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94475" y="2432862"/>
            <a:ext cx="5684739" cy="6908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2850827" y="127000"/>
            <a:ext cx="7303146" cy="678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FFFF00"/>
                </a:solidFill>
              </a:rPr>
              <a:t>Lupus Molecular Clouds</a:t>
            </a:r>
          </a:p>
        </p:txBody>
      </p:sp>
      <p:pic>
        <p:nvPicPr>
          <p:cNvPr id="99" name="Ext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204" y="967043"/>
            <a:ext cx="12134392" cy="8786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4607272" y="241300"/>
            <a:ext cx="3790256" cy="678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FFFF00"/>
                </a:solidFill>
              </a:rPr>
              <a:t>Why Lupus?</a:t>
            </a:r>
          </a:p>
        </p:txBody>
      </p:sp>
      <p:sp>
        <p:nvSpPr>
          <p:cNvPr id="102" name="Shape 102"/>
          <p:cNvSpPr/>
          <p:nvPr/>
        </p:nvSpPr>
        <p:spPr>
          <a:xfrm>
            <a:off x="277265" y="2292232"/>
            <a:ext cx="4966395" cy="5169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Southern - not well studied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Very well placed for ALMA observations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Nearby - 450 light years away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Rich in low mass young stars, especially low mass M dwarfs - an ideal laboratory to study very low mass star formation</a:t>
            </a:r>
          </a:p>
        </p:txBody>
      </p:sp>
      <p:pic>
        <p:nvPicPr>
          <p:cNvPr id="103" name="Lup_www_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4800" y="1828800"/>
            <a:ext cx="76200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3022947" y="298332"/>
            <a:ext cx="7524850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00"/>
                </a:solidFill>
              </a:rPr>
              <a:t>Lupus lives in a rough neighbourhood…</a:t>
            </a:r>
          </a:p>
        </p:txBody>
      </p:sp>
      <p:pic>
        <p:nvPicPr>
          <p:cNvPr id="106" name="OB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93403"/>
            <a:ext cx="13004801" cy="6328594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922982" y="8172332"/>
            <a:ext cx="11158836" cy="851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00"/>
                </a:solidFill>
              </a:rPr>
              <a:t>Noisy neighbours - ionizing ultraviolet radiation, strong stellar winds, supernova explosions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12200" y="6248400"/>
            <a:ext cx="4165600" cy="3856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12200" y="2057400"/>
            <a:ext cx="4165600" cy="3121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19600" y="3619500"/>
            <a:ext cx="4165600" cy="3121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7000" y="2055812"/>
            <a:ext cx="4165600" cy="3135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7000" y="6248400"/>
            <a:ext cx="4165600" cy="311785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5"/>
          <p:cNvSpPr/>
          <p:nvPr/>
        </p:nvSpPr>
        <p:spPr>
          <a:xfrm>
            <a:off x="1308100" y="302071"/>
            <a:ext cx="10388600" cy="1377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FFFF00"/>
                </a:solidFill>
              </a:rPr>
              <a:t>The Hot Universe - The Realm of Optical Telescopes</a:t>
            </a:r>
          </a:p>
        </p:txBody>
      </p:sp>
      <p:sp>
        <p:nvSpPr>
          <p:cNvPr id="16" name="Shape 16"/>
          <p:cNvSpPr/>
          <p:nvPr/>
        </p:nvSpPr>
        <p:spPr>
          <a:xfrm>
            <a:off x="8583612" y="9372600"/>
            <a:ext cx="4446588" cy="787400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/>
          <a:lstStyle/>
          <a:p>
            <a:pPr lvl="0" algn="l" defTabSz="457200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17" name="Shape 17"/>
          <p:cNvSpPr/>
          <p:nvPr/>
        </p:nvSpPr>
        <p:spPr>
          <a:xfrm>
            <a:off x="487362" y="5358035"/>
            <a:ext cx="3441701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24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rPr>
              <a:t>Hawaii - Gemini North</a:t>
            </a:r>
            <a:endParaRPr b="1" sz="2400">
              <a:solidFill>
                <a:srgbClr val="00FF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24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rPr>
              <a:t>and Keck I and II</a:t>
            </a:r>
          </a:p>
        </p:txBody>
      </p:sp>
      <p:sp>
        <p:nvSpPr>
          <p:cNvPr id="18" name="Shape 18"/>
          <p:cNvSpPr/>
          <p:nvPr/>
        </p:nvSpPr>
        <p:spPr>
          <a:xfrm>
            <a:off x="9072562" y="5358035"/>
            <a:ext cx="3441701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24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rPr>
              <a:t>Chile - Gemini South</a:t>
            </a:r>
            <a:endParaRPr b="1" sz="2400">
              <a:solidFill>
                <a:srgbClr val="00FF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24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rPr>
              <a:t>and the VLT</a:t>
            </a:r>
          </a:p>
        </p:txBody>
      </p:sp>
      <p:sp>
        <p:nvSpPr>
          <p:cNvPr id="19" name="Shape 19"/>
          <p:cNvSpPr/>
          <p:nvPr/>
        </p:nvSpPr>
        <p:spPr>
          <a:xfrm>
            <a:off x="4779962" y="7059835"/>
            <a:ext cx="3441701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24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00FF80"/>
                </a:solidFill>
              </a:rPr>
              <a:t>Earth Orbit - Hubble Space Telescope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10.jpeg" descr="IMG_195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1384" y="0"/>
            <a:ext cx="15607568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/>
          <p:nvPr/>
        </p:nvSpPr>
        <p:spPr>
          <a:xfrm>
            <a:off x="2832546" y="171214"/>
            <a:ext cx="7847708" cy="851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6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000">
                <a:solidFill>
                  <a:srgbClr val="FFFF00"/>
                </a:solidFill>
              </a:rPr>
              <a:t>Doing our homework</a:t>
            </a:r>
          </a:p>
        </p:txBody>
      </p:sp>
      <p:sp>
        <p:nvSpPr>
          <p:cNvPr id="111" name="Shape 111"/>
          <p:cNvSpPr/>
          <p:nvPr/>
        </p:nvSpPr>
        <p:spPr>
          <a:xfrm>
            <a:off x="1986235" y="5850327"/>
            <a:ext cx="9032330" cy="473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Observing time on ALMA is very hard to get (10% chance!). Already about 200 papers published since 2012.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Critical to prepare carefully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L="180473" indent="-180473" algn="l" defTabSz="457200">
              <a:buSzPct val="100000"/>
              <a:buChar char="-"/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L="300789" indent="-300789" algn="l" defTabSz="457200">
              <a:buSzPct val="100000"/>
              <a:buChar char="-"/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Survey what is known about Lupus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L="300789" indent="-300789" algn="l" defTabSz="457200">
              <a:buSzPct val="100000"/>
              <a:buChar char="-"/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Preparatory observations from other telescopes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3168" y="2453782"/>
            <a:ext cx="9421632" cy="7299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3583169" cy="5067004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/>
          <p:nvPr/>
        </p:nvSpPr>
        <p:spPr>
          <a:xfrm>
            <a:off x="5576391" y="679332"/>
            <a:ext cx="6336904" cy="851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00"/>
                </a:solidFill>
              </a:rPr>
              <a:t>ESA’s Herschel Space Telescope far-infrared and sub millimetre)</a:t>
            </a:r>
          </a:p>
        </p:txBody>
      </p:sp>
      <p:sp>
        <p:nvSpPr>
          <p:cNvPr id="116" name="Shape 116"/>
          <p:cNvSpPr/>
          <p:nvPr/>
        </p:nvSpPr>
        <p:spPr>
          <a:xfrm>
            <a:off x="191591" y="6103691"/>
            <a:ext cx="3199986" cy="2578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Lupus III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Pre-protostellar cores, protostars, and young stellar objects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Atacama_Submillimeter_Telescope_Experiment_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343991" y="349132"/>
            <a:ext cx="6336904" cy="851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00"/>
                </a:solidFill>
              </a:rPr>
              <a:t>ASTE - Atacama Submillimetre Telescope Experiment</a:t>
            </a:r>
          </a:p>
        </p:txBody>
      </p:sp>
      <p:sp>
        <p:nvSpPr>
          <p:cNvPr id="120" name="Shape 120"/>
          <p:cNvSpPr/>
          <p:nvPr/>
        </p:nvSpPr>
        <p:spPr>
          <a:xfrm>
            <a:off x="1488312" y="7546977"/>
            <a:ext cx="10385164" cy="2578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High resolution imaging of dust in the Lupus clouds to identify interesting molecular cores for further study with ALMA using the AzTEC 144-pixel millimetre-wave “camera”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AzTEC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1992" y="0"/>
            <a:ext cx="1072081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5407" y="1269388"/>
            <a:ext cx="866436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1480411" y="171214"/>
            <a:ext cx="10554859" cy="851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6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000">
                <a:solidFill>
                  <a:srgbClr val="FFFF00"/>
                </a:solidFill>
              </a:rPr>
              <a:t>ALMA - Taking the plunge…</a:t>
            </a:r>
          </a:p>
        </p:txBody>
      </p:sp>
      <p:sp>
        <p:nvSpPr>
          <p:cNvPr id="126" name="Shape 126"/>
          <p:cNvSpPr/>
          <p:nvPr/>
        </p:nvSpPr>
        <p:spPr>
          <a:xfrm>
            <a:off x="339885" y="2746621"/>
            <a:ext cx="4636346" cy="569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Fourth round of ALMA proposals submitted by the international astronomical community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1582 proposals received. A new record…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The SOLA consortium submitted 5 proposals to ALMA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CI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429" y="1163982"/>
            <a:ext cx="12011940" cy="858961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55997" y="127122"/>
            <a:ext cx="12848803" cy="851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Searching for the protostellar jet in IRAS15398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in atomic carbon at 809 GHz</a:t>
            </a:r>
          </a:p>
        </p:txBody>
      </p:sp>
      <p:sp>
        <p:nvSpPr>
          <p:cNvPr id="130" name="Shape 130"/>
          <p:cNvSpPr/>
          <p:nvPr/>
        </p:nvSpPr>
        <p:spPr>
          <a:xfrm>
            <a:off x="9321669" y="1608781"/>
            <a:ext cx="2869820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/>
            </a:pPr>
            <a:r>
              <a:rPr b="1" sz="3000"/>
              <a:t>Proposal #136</a:t>
            </a:r>
          </a:p>
        </p:txBody>
      </p:sp>
      <p:sp>
        <p:nvSpPr>
          <p:cNvPr id="131" name="Shape 131"/>
          <p:cNvSpPr/>
          <p:nvPr/>
        </p:nvSpPr>
        <p:spPr>
          <a:xfrm>
            <a:off x="8358869" y="1281085"/>
            <a:ext cx="398720" cy="5373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132" name="Shape 132"/>
          <p:cNvSpPr/>
          <p:nvPr/>
        </p:nvSpPr>
        <p:spPr>
          <a:xfrm>
            <a:off x="11480101" y="2134298"/>
            <a:ext cx="398720" cy="5373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133" name="Shape 133"/>
          <p:cNvSpPr/>
          <p:nvPr/>
        </p:nvSpPr>
        <p:spPr>
          <a:xfrm>
            <a:off x="7357446" y="4339435"/>
            <a:ext cx="398720" cy="5373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77998" y="320677"/>
            <a:ext cx="1284880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00"/>
                </a:solidFill>
              </a:rPr>
              <a:t>Mapping magnetic fields around protostars in Lupus I</a:t>
            </a:r>
          </a:p>
        </p:txBody>
      </p:sp>
      <p:sp>
        <p:nvSpPr>
          <p:cNvPr id="136" name="Shape 136"/>
          <p:cNvSpPr/>
          <p:nvPr/>
        </p:nvSpPr>
        <p:spPr>
          <a:xfrm>
            <a:off x="9321669" y="1608781"/>
            <a:ext cx="2869820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/>
            </a:pPr>
            <a:r>
              <a:rPr b="1" sz="3000"/>
              <a:t>Proposal #136</a:t>
            </a:r>
          </a:p>
        </p:txBody>
      </p:sp>
      <p:pic>
        <p:nvPicPr>
          <p:cNvPr id="137" name="Pol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4058" y="1116355"/>
            <a:ext cx="9100742" cy="863724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7690482" y="1608781"/>
            <a:ext cx="2869821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/>
            </a:pPr>
            <a:r>
              <a:rPr b="1" sz="3000"/>
              <a:t>Proposal #146</a:t>
            </a:r>
          </a:p>
        </p:txBody>
      </p:sp>
      <p:sp>
        <p:nvSpPr>
          <p:cNvPr id="139" name="Shape 139"/>
          <p:cNvSpPr/>
          <p:nvPr/>
        </p:nvSpPr>
        <p:spPr>
          <a:xfrm>
            <a:off x="435519" y="3547278"/>
            <a:ext cx="3319605" cy="3965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Do magnetic fields in protostars stay aligned with the field in the surrounding cloud?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155997" y="343022"/>
            <a:ext cx="1284880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00"/>
                </a:solidFill>
              </a:rPr>
              <a:t>Searching for disks around young binary stars</a:t>
            </a:r>
          </a:p>
        </p:txBody>
      </p:sp>
      <p:sp>
        <p:nvSpPr>
          <p:cNvPr id="142" name="Shape 142"/>
          <p:cNvSpPr/>
          <p:nvPr/>
        </p:nvSpPr>
        <p:spPr>
          <a:xfrm>
            <a:off x="11410928" y="3239968"/>
            <a:ext cx="2869820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/>
            </a:pPr>
            <a:r>
              <a:rPr b="1" sz="3000"/>
              <a:t>Proposal #197</a:t>
            </a:r>
          </a:p>
        </p:txBody>
      </p:sp>
      <p:pic>
        <p:nvPicPr>
          <p:cNvPr id="14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08149" y="1416377"/>
            <a:ext cx="8196651" cy="819665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261678" y="2377928"/>
            <a:ext cx="4636346" cy="3965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Do disks always form around both stars in a binary?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Does the more massive star always have the more massive disk?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Do the disks interact?</a:t>
            </a:r>
          </a:p>
        </p:txBody>
      </p:sp>
      <p:sp>
        <p:nvSpPr>
          <p:cNvPr id="145" name="Shape 145"/>
          <p:cNvSpPr/>
          <p:nvPr/>
        </p:nvSpPr>
        <p:spPr>
          <a:xfrm>
            <a:off x="774699" y="8457667"/>
            <a:ext cx="2869821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FF"/>
                </a:solidFill>
              </a:rPr>
              <a:t>Proposal #197</a:t>
            </a:r>
          </a:p>
        </p:txBody>
      </p:sp>
      <p:sp>
        <p:nvSpPr>
          <p:cNvPr id="146" name="Shape 146"/>
          <p:cNvSpPr/>
          <p:nvPr/>
        </p:nvSpPr>
        <p:spPr>
          <a:xfrm>
            <a:off x="7826107" y="7638504"/>
            <a:ext cx="4851401" cy="1282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00FF80"/>
                </a:solidFill>
              </a:rPr>
              <a:t>ALMA observations of misaligned rotating disks in the HK Tauri binary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155997" y="272364"/>
            <a:ext cx="12848803" cy="851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Probing the envelope and disk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of the outburst young variable EX Lupi</a:t>
            </a:r>
          </a:p>
        </p:txBody>
      </p:sp>
      <p:sp>
        <p:nvSpPr>
          <p:cNvPr id="149" name="Shape 149"/>
          <p:cNvSpPr/>
          <p:nvPr/>
        </p:nvSpPr>
        <p:spPr>
          <a:xfrm>
            <a:off x="1769052" y="5792537"/>
            <a:ext cx="286982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FF"/>
                </a:solidFill>
              </a:rPr>
              <a:t>Proposal #200</a:t>
            </a:r>
          </a:p>
        </p:txBody>
      </p:sp>
      <p:pic>
        <p:nvPicPr>
          <p:cNvPr id="150" name="EXLupVar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8657" y="2377928"/>
            <a:ext cx="7754582" cy="254812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12068142" y="2510061"/>
            <a:ext cx="609339" cy="18959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</a:p>
        </p:txBody>
      </p:sp>
      <p:pic>
        <p:nvPicPr>
          <p:cNvPr id="152" name="EXLupModel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6913188"/>
            <a:ext cx="13004801" cy="2843345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155997" y="1475431"/>
            <a:ext cx="4636347" cy="3965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Prototype of the “EXor” young stellar object irregular varables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Outbursts thought to be triggered by accretion events from the surrounding envelope to the star via the disk</a:t>
            </a:r>
          </a:p>
        </p:txBody>
      </p:sp>
      <p:sp>
        <p:nvSpPr>
          <p:cNvPr id="154" name="Shape 154"/>
          <p:cNvSpPr/>
          <p:nvPr/>
        </p:nvSpPr>
        <p:spPr>
          <a:xfrm>
            <a:off x="5626237" y="6343104"/>
            <a:ext cx="651942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00FF80"/>
                </a:solidFill>
              </a:rPr>
              <a:t>Model prediction for disk in CO gas</a:t>
            </a:r>
          </a:p>
        </p:txBody>
      </p:sp>
      <p:sp>
        <p:nvSpPr>
          <p:cNvPr id="155" name="Shape 155"/>
          <p:cNvSpPr/>
          <p:nvPr/>
        </p:nvSpPr>
        <p:spPr>
          <a:xfrm>
            <a:off x="5853391" y="5063580"/>
            <a:ext cx="6519421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00FF80"/>
                </a:solidFill>
              </a:rPr>
              <a:t>Optical variability - outburst in 2008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155997" y="343022"/>
            <a:ext cx="1284880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00"/>
                </a:solidFill>
              </a:rPr>
              <a:t>Searching for young brown dwarfs and proto-brown dwarfs</a:t>
            </a:r>
          </a:p>
        </p:txBody>
      </p:sp>
      <p:pic>
        <p:nvPicPr>
          <p:cNvPr id="158" name="bdformatio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400" y="1100935"/>
            <a:ext cx="6502400" cy="8652665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474962" y="1589745"/>
            <a:ext cx="5461001" cy="3010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How do brown dwarfs form?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Do they have disks and thus maybe their own planets?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Do they also drive protostellar outflows?</a:t>
            </a:r>
          </a:p>
        </p:txBody>
      </p:sp>
      <p:pic>
        <p:nvPicPr>
          <p:cNvPr id="160" name="BrownDwarfComparison-pia12462-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1241" y="5427267"/>
            <a:ext cx="5768443" cy="432633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321241" y="9139190"/>
            <a:ext cx="2869820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FF"/>
                </a:solidFill>
              </a:rPr>
              <a:t>Proposal #512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2942" y="1632607"/>
            <a:ext cx="5629458" cy="4222093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/>
          <p:nvPr/>
        </p:nvSpPr>
        <p:spPr>
          <a:xfrm>
            <a:off x="254000" y="384621"/>
            <a:ext cx="13144500" cy="678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FFFF00"/>
                </a:solidFill>
              </a:rPr>
              <a:t>The Hot Universe - Galaxies, Stars</a:t>
            </a:r>
          </a:p>
        </p:txBody>
      </p:sp>
      <p:sp>
        <p:nvSpPr>
          <p:cNvPr id="23" name="Shape 23"/>
          <p:cNvSpPr/>
          <p:nvPr/>
        </p:nvSpPr>
        <p:spPr>
          <a:xfrm>
            <a:off x="8583612" y="9372600"/>
            <a:ext cx="4446588" cy="787400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/>
          <a:lstStyle/>
          <a:p>
            <a:pPr lvl="0" algn="l" defTabSz="457200">
              <a:defRPr sz="1800">
                <a:solidFill>
                  <a:srgbClr val="FFFFFF"/>
                </a:solidFill>
              </a:defRPr>
            </a:pPr>
          </a:p>
        </p:txBody>
      </p:sp>
      <p:pic>
        <p:nvPicPr>
          <p:cNvPr id="24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6012" y="4292600"/>
            <a:ext cx="5080001" cy="508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5700" y="5689600"/>
            <a:ext cx="3937000" cy="381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hape 26"/>
          <p:cNvSpPr/>
          <p:nvPr/>
        </p:nvSpPr>
        <p:spPr>
          <a:xfrm>
            <a:off x="254000" y="5041782"/>
            <a:ext cx="3352800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00FF80"/>
                </a:solidFill>
              </a:rPr>
              <a:t>Sun - ultraviolet</a:t>
            </a:r>
          </a:p>
        </p:txBody>
      </p:sp>
      <p:sp>
        <p:nvSpPr>
          <p:cNvPr id="27" name="Shape 27"/>
          <p:cNvSpPr/>
          <p:nvPr/>
        </p:nvSpPr>
        <p:spPr>
          <a:xfrm>
            <a:off x="3149600" y="1625364"/>
            <a:ext cx="3352800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00FF80"/>
                </a:solidFill>
              </a:rPr>
              <a:t>Galaxy NGC 4565</a:t>
            </a:r>
          </a:p>
        </p:txBody>
      </p:sp>
      <p:sp>
        <p:nvSpPr>
          <p:cNvPr id="28" name="Shape 28"/>
          <p:cNvSpPr/>
          <p:nvPr/>
        </p:nvSpPr>
        <p:spPr>
          <a:xfrm>
            <a:off x="7580312" y="3533985"/>
            <a:ext cx="4851401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00FF80"/>
                </a:solidFill>
              </a:rPr>
              <a:t>“Jewel Box” star cluster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73.jpg" descr="AOS-12m-antenna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99938" y="-1"/>
            <a:ext cx="17340391" cy="975408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378228" y="176944"/>
            <a:ext cx="12248344" cy="1806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00"/>
                </a:solidFill>
              </a:rPr>
              <a:t>Our goal is to make Lupus as important a region for understanding low mass star formation as any of the traditional clouds in the north such as Perseus and Taurus. ALMA is the tool to achieve that.</a:t>
            </a:r>
          </a:p>
        </p:txBody>
      </p:sp>
      <p:sp>
        <p:nvSpPr>
          <p:cNvPr id="165" name="Shape 165"/>
          <p:cNvSpPr/>
          <p:nvPr/>
        </p:nvSpPr>
        <p:spPr>
          <a:xfrm>
            <a:off x="4527331" y="7722490"/>
            <a:ext cx="6806023" cy="1768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Gracias!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ありがとうございます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76500" y="-1041400"/>
            <a:ext cx="16408400" cy="1089660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hape 31"/>
          <p:cNvSpPr/>
          <p:nvPr/>
        </p:nvSpPr>
        <p:spPr>
          <a:xfrm>
            <a:off x="2190750" y="187771"/>
            <a:ext cx="8623300" cy="678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FFFF00"/>
                </a:solidFill>
              </a:rPr>
              <a:t>Where does it all come from?</a:t>
            </a:r>
          </a:p>
        </p:txBody>
      </p:sp>
      <p:sp>
        <p:nvSpPr>
          <p:cNvPr id="32" name="Shape 32"/>
          <p:cNvSpPr/>
          <p:nvPr/>
        </p:nvSpPr>
        <p:spPr>
          <a:xfrm>
            <a:off x="1517650" y="6876932"/>
            <a:ext cx="9969500" cy="2578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Galaxies, stars, and planets form out of vast cold clouds of gas and dust that lie between what we see in the sky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Cold clouds are invisible and opaque to visible light, but the secrets of origins lie within them</a:t>
            </a:r>
          </a:p>
        </p:txBody>
      </p:sp>
      <p:sp>
        <p:nvSpPr>
          <p:cNvPr id="33" name="Shape 33"/>
          <p:cNvSpPr/>
          <p:nvPr/>
        </p:nvSpPr>
        <p:spPr>
          <a:xfrm>
            <a:off x="10731500" y="5041782"/>
            <a:ext cx="1982069" cy="851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rPr>
              <a:t>Center of</a:t>
            </a:r>
            <a:endParaRPr b="1" sz="3000">
              <a:solidFill>
                <a:srgbClr val="00FF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rPr>
              <a:t>our Galaxy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49400" y="0"/>
            <a:ext cx="14528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/>
        </p:nvSpPr>
        <p:spPr>
          <a:xfrm>
            <a:off x="419100" y="291982"/>
            <a:ext cx="5461000" cy="430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Stars form when the interior of gas clouds collapse. This process is invisible to us because of dust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Newly formed stars heat the surrounding gas, causing it to glow in visible light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Planets form around the stars</a:t>
            </a:r>
          </a:p>
        </p:txBody>
      </p:sp>
      <p:sp>
        <p:nvSpPr>
          <p:cNvPr id="37" name="Shape 37"/>
          <p:cNvSpPr/>
          <p:nvPr/>
        </p:nvSpPr>
        <p:spPr>
          <a:xfrm>
            <a:off x="419100" y="8610482"/>
            <a:ext cx="6484119" cy="851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rPr>
              <a:t>NGC 2070 - The “Tarantula” Nebula</a:t>
            </a:r>
            <a:endParaRPr b="1" sz="3000">
              <a:solidFill>
                <a:srgbClr val="00FF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rPr>
              <a:t>in the Large Magellanic Cloud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0100" y="1066800"/>
            <a:ext cx="7664450" cy="760730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/>
        </p:nvSpPr>
        <p:spPr>
          <a:xfrm>
            <a:off x="292100" y="3352682"/>
            <a:ext cx="3816561" cy="851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rPr>
              <a:t>Barnard 68 - A dusty</a:t>
            </a:r>
            <a:endParaRPr b="1" sz="3000">
              <a:solidFill>
                <a:srgbClr val="00FF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rPr>
              <a:t>molecular cloud</a:t>
            </a:r>
          </a:p>
        </p:txBody>
      </p:sp>
      <p:sp>
        <p:nvSpPr>
          <p:cNvPr id="41" name="Shape 41"/>
          <p:cNvSpPr/>
          <p:nvPr/>
        </p:nvSpPr>
        <p:spPr>
          <a:xfrm>
            <a:off x="127000" y="175071"/>
            <a:ext cx="7950200" cy="678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FFFF00"/>
                </a:solidFill>
              </a:rPr>
              <a:t>How can we “look” inside?</a:t>
            </a:r>
          </a:p>
        </p:txBody>
      </p:sp>
      <p:sp>
        <p:nvSpPr>
          <p:cNvPr id="42" name="Shape 42"/>
          <p:cNvSpPr/>
          <p:nvPr/>
        </p:nvSpPr>
        <p:spPr>
          <a:xfrm>
            <a:off x="508000" y="8902582"/>
            <a:ext cx="11772900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By observing the light which </a:t>
            </a:r>
            <a:r>
              <a:rPr b="1" i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comes</a:t>
            </a: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from the dust and cold gas!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78000" y="901700"/>
            <a:ext cx="14300200" cy="7164388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/>
        </p:nvSpPr>
        <p:spPr>
          <a:xfrm>
            <a:off x="266700" y="73471"/>
            <a:ext cx="5626100" cy="678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800">
                <a:solidFill>
                  <a:srgbClr val="FFFF00"/>
                </a:solidFill>
              </a:rPr>
              <a:t>What kind of light?</a:t>
            </a:r>
          </a:p>
        </p:txBody>
      </p:sp>
      <p:sp>
        <p:nvSpPr>
          <p:cNvPr id="46" name="Shape 46"/>
          <p:cNvSpPr/>
          <p:nvPr/>
        </p:nvSpPr>
        <p:spPr>
          <a:xfrm>
            <a:off x="152400" y="8223132"/>
            <a:ext cx="12687300" cy="1282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00"/>
                </a:solidFill>
              </a:rPr>
              <a:t>Interstellar dust and gas molecules emit light with wavelengths about 0.1 mm to 10 mm in size - “millimetre or sub-millimetre light” - also known as “microwaves”</a:t>
            </a:r>
          </a:p>
        </p:txBody>
      </p:sp>
      <p:sp>
        <p:nvSpPr>
          <p:cNvPr id="47" name="Shape 47"/>
          <p:cNvSpPr/>
          <p:nvPr/>
        </p:nvSpPr>
        <p:spPr>
          <a:xfrm>
            <a:off x="-1244600" y="901700"/>
            <a:ext cx="1625600" cy="7277100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/>
          <a:lstStyle/>
          <a:p>
            <a:pPr lvl="0" algn="l" defTabSz="457200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48" name="Shape 48"/>
          <p:cNvSpPr/>
          <p:nvPr/>
        </p:nvSpPr>
        <p:spPr>
          <a:xfrm>
            <a:off x="-660400" y="800100"/>
            <a:ext cx="1041400" cy="3683000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/>
          <a:lstStyle/>
          <a:p>
            <a:pPr lvl="0" algn="l" defTabSz="457200">
              <a:defRPr sz="18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102100"/>
            <a:ext cx="13004800" cy="327660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723900" y="177682"/>
            <a:ext cx="11544300" cy="2146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Clouds block optical light and are transparent to infrared light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The millimetre and sub-millimetre light emitted from dust and gas can escape from the clouds, allowing us to see inside</a:t>
            </a:r>
          </a:p>
        </p:txBody>
      </p:sp>
      <p:sp>
        <p:nvSpPr>
          <p:cNvPr id="52" name="Shape 52"/>
          <p:cNvSpPr/>
          <p:nvPr/>
        </p:nvSpPr>
        <p:spPr>
          <a:xfrm>
            <a:off x="1054100" y="3149482"/>
            <a:ext cx="10883900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00FF80"/>
                </a:solidFill>
              </a:rPr>
              <a:t>The “Horsehead” nebula seen at four different wavelengths</a:t>
            </a:r>
          </a:p>
        </p:txBody>
      </p:sp>
      <p:sp>
        <p:nvSpPr>
          <p:cNvPr id="53" name="Shape 53"/>
          <p:cNvSpPr/>
          <p:nvPr/>
        </p:nvSpPr>
        <p:spPr>
          <a:xfrm>
            <a:off x="863600" y="7569082"/>
            <a:ext cx="123402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457200">
              <a:def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00FF80"/>
                </a:solidFill>
              </a:rPr>
              <a:t>Visible</a:t>
            </a:r>
          </a:p>
        </p:txBody>
      </p:sp>
      <p:sp>
        <p:nvSpPr>
          <p:cNvPr id="54" name="Shape 54"/>
          <p:cNvSpPr/>
          <p:nvPr/>
        </p:nvSpPr>
        <p:spPr>
          <a:xfrm>
            <a:off x="4191000" y="7569082"/>
            <a:ext cx="1431219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 defTabSz="457200">
              <a:def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00FF80"/>
                </a:solidFill>
              </a:rPr>
              <a:t>Infrared</a:t>
            </a:r>
          </a:p>
        </p:txBody>
      </p:sp>
      <p:sp>
        <p:nvSpPr>
          <p:cNvPr id="55" name="Shape 55"/>
          <p:cNvSpPr/>
          <p:nvPr/>
        </p:nvSpPr>
        <p:spPr>
          <a:xfrm>
            <a:off x="6783387" y="7569082"/>
            <a:ext cx="2764905" cy="851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rPr>
              <a:t>Sub-millimetre</a:t>
            </a:r>
            <a:endParaRPr b="1" sz="3000">
              <a:solidFill>
                <a:srgbClr val="00FF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rPr>
              <a:t>(molecules)</a:t>
            </a:r>
          </a:p>
        </p:txBody>
      </p:sp>
      <p:sp>
        <p:nvSpPr>
          <p:cNvPr id="56" name="Shape 56"/>
          <p:cNvSpPr/>
          <p:nvPr/>
        </p:nvSpPr>
        <p:spPr>
          <a:xfrm>
            <a:off x="9971087" y="7607182"/>
            <a:ext cx="2764905" cy="851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rPr>
              <a:t>Sub-millimetre</a:t>
            </a:r>
            <a:endParaRPr b="1" sz="3000">
              <a:solidFill>
                <a:srgbClr val="00FF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00FF80"/>
                </a:solidFill>
                <a:latin typeface="Arial"/>
                <a:ea typeface="Arial"/>
                <a:cs typeface="Arial"/>
                <a:sym typeface="Arial"/>
              </a:rPr>
              <a:t>(dust)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589" y="4876800"/>
            <a:ext cx="13121978" cy="4917538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/>
          <p:nvPr/>
        </p:nvSpPr>
        <p:spPr>
          <a:xfrm>
            <a:off x="342900" y="304682"/>
            <a:ext cx="12143879" cy="1282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00"/>
                </a:solidFill>
              </a:rPr>
              <a:t>Astronomers can observe sub-millimetre light using radio telescopes designed to operate at high frequencies - about 30 GHz to 1000 GHz</a:t>
            </a:r>
          </a:p>
        </p:txBody>
      </p:sp>
      <p:sp>
        <p:nvSpPr>
          <p:cNvPr id="60" name="Shape 60"/>
          <p:cNvSpPr/>
          <p:nvPr/>
        </p:nvSpPr>
        <p:spPr>
          <a:xfrm>
            <a:off x="342900" y="1904882"/>
            <a:ext cx="12319000" cy="2578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The Earth’s atmosphere and water vapour block sub-millimetre light, making observations difficult or impossible at low altitude and wet sites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Sub-millimetre telescopes need to be built where it is</a:t>
            </a:r>
            <a:endParaRPr b="1" sz="3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/>
            </a:pPr>
            <a:r>
              <a:rPr b="1" i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very high</a:t>
            </a: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i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very dry</a:t>
            </a:r>
            <a:r>
              <a: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sp>
        <p:nvSpPr>
          <p:cNvPr id="61" name="Shape 61"/>
          <p:cNvSpPr/>
          <p:nvPr/>
        </p:nvSpPr>
        <p:spPr>
          <a:xfrm>
            <a:off x="660400" y="9042282"/>
            <a:ext cx="12143879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b="1" sz="3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FFFF00"/>
                </a:solidFill>
              </a:rPr>
              <a:t>The ALMA site on the Llano de Chajnantor in Chile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7070"/>
      </a:accent1>
      <a:accent2>
        <a:srgbClr val="333399"/>
      </a:accent2>
      <a:accent3>
        <a:srgbClr val="AAAAAA"/>
      </a:accent3>
      <a:accent4>
        <a:srgbClr val="DADADA"/>
      </a:accent4>
      <a:accent5>
        <a:srgbClr val="5F5F5F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00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7070"/>
      </a:accent1>
      <a:accent2>
        <a:srgbClr val="333399"/>
      </a:accent2>
      <a:accent3>
        <a:srgbClr val="AAAAAA"/>
      </a:accent3>
      <a:accent4>
        <a:srgbClr val="DADADA"/>
      </a:accent4>
      <a:accent5>
        <a:srgbClr val="5F5F5F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00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