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8" r:id="rId1"/>
  </p:sldMasterIdLst>
  <p:notesMasterIdLst>
    <p:notesMasterId r:id="rId39"/>
  </p:notesMasterIdLst>
  <p:sldIdLst>
    <p:sldId id="256" r:id="rId2"/>
    <p:sldId id="324" r:id="rId3"/>
    <p:sldId id="328" r:id="rId4"/>
    <p:sldId id="326" r:id="rId5"/>
    <p:sldId id="327" r:id="rId6"/>
    <p:sldId id="307" r:id="rId7"/>
    <p:sldId id="309" r:id="rId8"/>
    <p:sldId id="330" r:id="rId9"/>
    <p:sldId id="290" r:id="rId10"/>
    <p:sldId id="293" r:id="rId11"/>
    <p:sldId id="299" r:id="rId12"/>
    <p:sldId id="292" r:id="rId13"/>
    <p:sldId id="300" r:id="rId14"/>
    <p:sldId id="301" r:id="rId15"/>
    <p:sldId id="302" r:id="rId16"/>
    <p:sldId id="306" r:id="rId17"/>
    <p:sldId id="331" r:id="rId18"/>
    <p:sldId id="320" r:id="rId19"/>
    <p:sldId id="316" r:id="rId20"/>
    <p:sldId id="315" r:id="rId21"/>
    <p:sldId id="317" r:id="rId22"/>
    <p:sldId id="318" r:id="rId23"/>
    <p:sldId id="336" r:id="rId24"/>
    <p:sldId id="337" r:id="rId25"/>
    <p:sldId id="334" r:id="rId26"/>
    <p:sldId id="335" r:id="rId27"/>
    <p:sldId id="339" r:id="rId28"/>
    <p:sldId id="342" r:id="rId29"/>
    <p:sldId id="344" r:id="rId30"/>
    <p:sldId id="345" r:id="rId31"/>
    <p:sldId id="346" r:id="rId32"/>
    <p:sldId id="347" r:id="rId33"/>
    <p:sldId id="351" r:id="rId34"/>
    <p:sldId id="348" r:id="rId35"/>
    <p:sldId id="350" r:id="rId36"/>
    <p:sldId id="341" r:id="rId37"/>
    <p:sldId id="349" r:id="rId38"/>
  </p:sldIdLst>
  <p:sldSz cx="9144000" cy="6858000" type="letter"/>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4" autoAdjust="0"/>
    <p:restoredTop sz="94678" autoAdjust="0"/>
  </p:normalViewPr>
  <p:slideViewPr>
    <p:cSldViewPr snapToGrid="0" snapToObjects="1">
      <p:cViewPr varScale="1">
        <p:scale>
          <a:sx n="99" d="100"/>
          <a:sy n="99" d="100"/>
        </p:scale>
        <p:origin x="-368" y="-104"/>
      </p:cViewPr>
      <p:guideLst>
        <p:guide orient="horz" pos="2160"/>
        <p:guide pos="2880"/>
      </p:guideLst>
    </p:cSldViewPr>
  </p:slideViewPr>
  <p:outlineViewPr>
    <p:cViewPr>
      <p:scale>
        <a:sx n="33" d="100"/>
        <a:sy n="33" d="100"/>
      </p:scale>
      <p:origin x="0" y="244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0573BED-FD60-A943-A0B6-42C26904F9EA}" type="datetimeFigureOut">
              <a:rPr lang="en-US" smtClean="0"/>
              <a:t>2014-10-09</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A8E7BEE2-EABC-FE43-8CAD-FBBAF9FC5779}" type="slidenum">
              <a:rPr lang="en-US" smtClean="0"/>
              <a:t>‹#›</a:t>
            </a:fld>
            <a:endParaRPr lang="en-US"/>
          </a:p>
        </p:txBody>
      </p:sp>
    </p:spTree>
    <p:extLst>
      <p:ext uri="{BB962C8B-B14F-4D97-AF65-F5344CB8AC3E}">
        <p14:creationId xmlns:p14="http://schemas.microsoft.com/office/powerpoint/2010/main" val="22337492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of these is easily</a:t>
            </a:r>
            <a:r>
              <a:rPr lang="en-US" baseline="0" dirty="0" smtClean="0"/>
              <a:t> dealt with …… there are lists of objects everywhere …. Created by competent and motivated people  RASC handbook …… Astronomical League in the US …. Lots of clubs have them</a:t>
            </a:r>
          </a:p>
          <a:p>
            <a:r>
              <a:rPr lang="en-US" baseline="0" dirty="0" smtClean="0"/>
              <a:t>There are list of every sort of object imaginable … PN, OC, GC, Lunar craters, </a:t>
            </a:r>
            <a:r>
              <a:rPr lang="en-US" baseline="0" dirty="0" err="1" smtClean="0"/>
              <a:t>Gx</a:t>
            </a:r>
            <a:r>
              <a:rPr lang="en-US" baseline="0" dirty="0" smtClean="0"/>
              <a:t>, Flat </a:t>
            </a:r>
            <a:r>
              <a:rPr lang="en-US" baseline="0" dirty="0" err="1" smtClean="0"/>
              <a:t>Gx</a:t>
            </a:r>
            <a:r>
              <a:rPr lang="en-US" baseline="0" dirty="0" smtClean="0"/>
              <a:t>, Groups of GX, Asterisms, Dark Nebs, Bright Nebs, it goes on    Here’s an </a:t>
            </a:r>
          </a:p>
          <a:p>
            <a:endParaRPr lang="en-US" baseline="0" dirty="0" smtClean="0"/>
          </a:p>
          <a:p>
            <a:r>
              <a:rPr lang="en-US" baseline="0" dirty="0" smtClean="0"/>
              <a:t>Created by </a:t>
            </a:r>
            <a:endParaRPr lang="en-US" dirty="0"/>
          </a:p>
        </p:txBody>
      </p:sp>
      <p:sp>
        <p:nvSpPr>
          <p:cNvPr id="4" name="Slide Number Placeholder 3"/>
          <p:cNvSpPr>
            <a:spLocks noGrp="1"/>
          </p:cNvSpPr>
          <p:nvPr>
            <p:ph type="sldNum" sz="quarter" idx="10"/>
          </p:nvPr>
        </p:nvSpPr>
        <p:spPr/>
        <p:txBody>
          <a:bodyPr/>
          <a:lstStyle/>
          <a:p>
            <a:fld id="{A8E7BEE2-EABC-FE43-8CAD-FBBAF9FC5779}" type="slidenum">
              <a:rPr lang="en-US" smtClean="0"/>
              <a:t>2</a:t>
            </a:fld>
            <a:endParaRPr lang="en-US"/>
          </a:p>
        </p:txBody>
      </p:sp>
    </p:spTree>
    <p:extLst>
      <p:ext uri="{BB962C8B-B14F-4D97-AF65-F5344CB8AC3E}">
        <p14:creationId xmlns:p14="http://schemas.microsoft.com/office/powerpoint/2010/main" val="3626732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There</a:t>
            </a:r>
            <a:r>
              <a:rPr lang="en-US" baseline="0" dirty="0" smtClean="0"/>
              <a:t> are other important items of equipment:  1) warm clothes, 2) a chair, 3) a table, 4) red lights, 5) filters</a:t>
            </a:r>
            <a:endParaRPr lang="en-US" dirty="0"/>
          </a:p>
        </p:txBody>
      </p:sp>
      <p:sp>
        <p:nvSpPr>
          <p:cNvPr id="4" name="Slide Number Placeholder 3"/>
          <p:cNvSpPr>
            <a:spLocks noGrp="1"/>
          </p:cNvSpPr>
          <p:nvPr>
            <p:ph type="sldNum" sz="quarter" idx="10"/>
          </p:nvPr>
        </p:nvSpPr>
        <p:spPr/>
        <p:txBody>
          <a:bodyPr/>
          <a:lstStyle/>
          <a:p>
            <a:fld id="{A8E7BEE2-EABC-FE43-8CAD-FBBAF9FC5779}" type="slidenum">
              <a:rPr lang="en-US" smtClean="0"/>
              <a:t>6</a:t>
            </a:fld>
            <a:endParaRPr lang="en-US"/>
          </a:p>
        </p:txBody>
      </p:sp>
    </p:spTree>
    <p:extLst>
      <p:ext uri="{BB962C8B-B14F-4D97-AF65-F5344CB8AC3E}">
        <p14:creationId xmlns:p14="http://schemas.microsoft.com/office/powerpoint/2010/main" val="3873031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Finder scope</a:t>
            </a:r>
            <a:r>
              <a:rPr lang="en-US" baseline="0" dirty="0" smtClean="0"/>
              <a:t> should reveal the dimmest star on the atlas page you are using …… </a:t>
            </a:r>
            <a:endParaRPr lang="en-US" dirty="0"/>
          </a:p>
        </p:txBody>
      </p:sp>
      <p:sp>
        <p:nvSpPr>
          <p:cNvPr id="4" name="Slide Number Placeholder 3"/>
          <p:cNvSpPr>
            <a:spLocks noGrp="1"/>
          </p:cNvSpPr>
          <p:nvPr>
            <p:ph type="sldNum" sz="quarter" idx="10"/>
          </p:nvPr>
        </p:nvSpPr>
        <p:spPr/>
        <p:txBody>
          <a:bodyPr/>
          <a:lstStyle/>
          <a:p>
            <a:fld id="{A8E7BEE2-EABC-FE43-8CAD-FBBAF9FC5779}" type="slidenum">
              <a:rPr lang="en-US" smtClean="0"/>
              <a:t>17</a:t>
            </a:fld>
            <a:endParaRPr lang="en-US"/>
          </a:p>
        </p:txBody>
      </p:sp>
    </p:spTree>
    <p:extLst>
      <p:ext uri="{BB962C8B-B14F-4D97-AF65-F5344CB8AC3E}">
        <p14:creationId xmlns:p14="http://schemas.microsoft.com/office/powerpoint/2010/main" val="3037136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CA"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CA"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50DC3162-739A-F44E-8E7E-4DC226EC2EB4}" type="datetimeFigureOut">
              <a:rPr lang="en-US" smtClean="0"/>
              <a:t>2014-10-09</a:t>
            </a:fld>
            <a:endParaRPr lang="en-US" dirty="0"/>
          </a:p>
        </p:txBody>
      </p:sp>
      <p:sp>
        <p:nvSpPr>
          <p:cNvPr id="16" name="Slide Number Placeholder 15"/>
          <p:cNvSpPr>
            <a:spLocks noGrp="1"/>
          </p:cNvSpPr>
          <p:nvPr>
            <p:ph type="sldNum" sz="quarter" idx="11"/>
          </p:nvPr>
        </p:nvSpPr>
        <p:spPr/>
        <p:txBody>
          <a:bodyPr/>
          <a:lstStyle/>
          <a:p>
            <a:fld id="{CBCC9C3D-4389-0441-9E1F-4225917AF5C0}"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CA"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Date Placeholder 3"/>
          <p:cNvSpPr>
            <a:spLocks noGrp="1"/>
          </p:cNvSpPr>
          <p:nvPr>
            <p:ph type="dt" sz="half" idx="10"/>
          </p:nvPr>
        </p:nvSpPr>
        <p:spPr/>
        <p:txBody>
          <a:bodyPr/>
          <a:lstStyle/>
          <a:p>
            <a:fld id="{50DC3162-739A-F44E-8E7E-4DC226EC2EB4}" type="datetimeFigureOut">
              <a:rPr lang="en-US" smtClean="0"/>
              <a:t>2014-10-09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CC9C3D-4389-0441-9E1F-4225917AF5C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CA"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Date Placeholder 3"/>
          <p:cNvSpPr>
            <a:spLocks noGrp="1"/>
          </p:cNvSpPr>
          <p:nvPr>
            <p:ph type="dt" sz="half" idx="10"/>
          </p:nvPr>
        </p:nvSpPr>
        <p:spPr/>
        <p:txBody>
          <a:bodyPr/>
          <a:lstStyle/>
          <a:p>
            <a:fld id="{50DC3162-739A-F44E-8E7E-4DC226EC2EB4}" type="datetimeFigureOut">
              <a:rPr lang="en-US" smtClean="0"/>
              <a:t>2014-10-09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CC9C3D-4389-0441-9E1F-4225917AF5C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14" name="Date Placeholder 13"/>
          <p:cNvSpPr>
            <a:spLocks noGrp="1"/>
          </p:cNvSpPr>
          <p:nvPr>
            <p:ph type="dt" sz="half" idx="14"/>
          </p:nvPr>
        </p:nvSpPr>
        <p:spPr/>
        <p:txBody>
          <a:bodyPr/>
          <a:lstStyle/>
          <a:p>
            <a:fld id="{50DC3162-739A-F44E-8E7E-4DC226EC2EB4}" type="datetimeFigureOut">
              <a:rPr lang="en-US" smtClean="0"/>
              <a:t>2014-10-09</a:t>
            </a:fld>
            <a:endParaRPr lang="en-US" dirty="0"/>
          </a:p>
        </p:txBody>
      </p:sp>
      <p:sp>
        <p:nvSpPr>
          <p:cNvPr id="15" name="Slide Number Placeholder 14"/>
          <p:cNvSpPr>
            <a:spLocks noGrp="1"/>
          </p:cNvSpPr>
          <p:nvPr>
            <p:ph type="sldNum" sz="quarter" idx="15"/>
          </p:nvPr>
        </p:nvSpPr>
        <p:spPr/>
        <p:txBody>
          <a:bodyPr/>
          <a:lstStyle>
            <a:lvl1pPr algn="ctr">
              <a:defRPr/>
            </a:lvl1pPr>
          </a:lstStyle>
          <a:p>
            <a:fld id="{CBCC9C3D-4389-0441-9E1F-4225917AF5C0}" type="slidenum">
              <a:rPr lang="en-US" smtClean="0"/>
              <a:t>‹#›</a:t>
            </a:fld>
            <a:endParaRPr lang="en-US" dirty="0"/>
          </a:p>
        </p:txBody>
      </p:sp>
      <p:sp>
        <p:nvSpPr>
          <p:cNvPr id="16" name="Footer Placeholder 15"/>
          <p:cNvSpPr>
            <a:spLocks noGrp="1"/>
          </p:cNvSpPr>
          <p:nvPr>
            <p:ph type="ftr" sz="quarter" idx="16"/>
          </p:nvPr>
        </p:nvSpPr>
        <p:spPr/>
        <p:txBody>
          <a:bodyPr/>
          <a:lstStyle/>
          <a:p>
            <a:endParaRPr lang="en-US" dirty="0"/>
          </a:p>
        </p:txBody>
      </p:sp>
      <p:sp>
        <p:nvSpPr>
          <p:cNvPr id="17" name="Title 16"/>
          <p:cNvSpPr>
            <a:spLocks noGrp="1"/>
          </p:cNvSpPr>
          <p:nvPr>
            <p:ph type="title"/>
          </p:nvPr>
        </p:nvSpPr>
        <p:spPr/>
        <p:txBody>
          <a:bodyPr rtlCol="0" anchor="b" anchorCtr="0"/>
          <a:lstStyle/>
          <a:p>
            <a:r>
              <a:rPr kumimoji="0" lang="en-CA"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0DC3162-739A-F44E-8E7E-4DC226EC2EB4}" type="datetimeFigureOut">
              <a:rPr lang="en-US" smtClean="0"/>
              <a:t>2014-10-09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CC9C3D-4389-0441-9E1F-4225917AF5C0}" type="slidenum">
              <a:rPr lang="en-US" smtClean="0"/>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CA"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CA"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0DC3162-739A-F44E-8E7E-4DC226EC2EB4}" type="datetimeFigureOut">
              <a:rPr lang="en-US" smtClean="0"/>
              <a:t>2014-10-09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CC9C3D-4389-0441-9E1F-4225917AF5C0}" type="slidenum">
              <a:rPr lang="en-US" smtClean="0"/>
              <a:t>‹#›</a:t>
            </a:fld>
            <a:endParaRPr lang="en-US" dirty="0"/>
          </a:p>
        </p:txBody>
      </p:sp>
      <p:sp>
        <p:nvSpPr>
          <p:cNvPr id="2" name="Title 1"/>
          <p:cNvSpPr>
            <a:spLocks noGrp="1"/>
          </p:cNvSpPr>
          <p:nvPr>
            <p:ph type="title"/>
          </p:nvPr>
        </p:nvSpPr>
        <p:spPr/>
        <p:txBody>
          <a:bodyPr/>
          <a:lstStyle/>
          <a:p>
            <a:r>
              <a:rPr kumimoji="0" lang="en-CA"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BCC9C3D-4389-0441-9E1F-4225917AF5C0}" type="slidenum">
              <a:rPr lang="en-US" smtClean="0"/>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50DC3162-739A-F44E-8E7E-4DC226EC2EB4}" type="datetimeFigureOut">
              <a:rPr lang="en-US" smtClean="0"/>
              <a:t>2014-10-09</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CA"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CA"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CA"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0DC3162-739A-F44E-8E7E-4DC226EC2EB4}" type="datetimeFigureOut">
              <a:rPr lang="en-US" smtClean="0"/>
              <a:t>2014-10-09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BCC9C3D-4389-0441-9E1F-4225917AF5C0}" type="slidenum">
              <a:rPr lang="en-US" smtClean="0"/>
              <a:t>‹#›</a:t>
            </a:fld>
            <a:endParaRPr lang="en-US" dirty="0"/>
          </a:p>
        </p:txBody>
      </p:sp>
      <p:sp>
        <p:nvSpPr>
          <p:cNvPr id="2" name="Title 1"/>
          <p:cNvSpPr>
            <a:spLocks noGrp="1"/>
          </p:cNvSpPr>
          <p:nvPr>
            <p:ph type="title"/>
          </p:nvPr>
        </p:nvSpPr>
        <p:spPr/>
        <p:txBody>
          <a:bodyPr/>
          <a:lstStyle/>
          <a:p>
            <a:r>
              <a:rPr kumimoji="0" lang="en-CA"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DC3162-739A-F44E-8E7E-4DC226EC2EB4}" type="datetimeFigureOut">
              <a:rPr lang="en-US" smtClean="0"/>
              <a:t>2014-10-09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BCC9C3D-4389-0441-9E1F-4225917AF5C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CA"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CA" smtClean="0"/>
              <a:t>Click to edit Master title style</a:t>
            </a:r>
            <a:endParaRPr kumimoji="0" lang="en-US"/>
          </a:p>
        </p:txBody>
      </p:sp>
      <p:sp>
        <p:nvSpPr>
          <p:cNvPr id="8" name="Date Placeholder 7"/>
          <p:cNvSpPr>
            <a:spLocks noGrp="1"/>
          </p:cNvSpPr>
          <p:nvPr>
            <p:ph type="dt" sz="half" idx="14"/>
          </p:nvPr>
        </p:nvSpPr>
        <p:spPr/>
        <p:txBody>
          <a:bodyPr/>
          <a:lstStyle/>
          <a:p>
            <a:fld id="{50DC3162-739A-F44E-8E7E-4DC226EC2EB4}" type="datetimeFigureOut">
              <a:rPr lang="en-US" smtClean="0"/>
              <a:t>2014-10-09</a:t>
            </a:fld>
            <a:endParaRPr lang="en-US" dirty="0"/>
          </a:p>
        </p:txBody>
      </p:sp>
      <p:sp>
        <p:nvSpPr>
          <p:cNvPr id="9" name="Slide Number Placeholder 8"/>
          <p:cNvSpPr>
            <a:spLocks noGrp="1"/>
          </p:cNvSpPr>
          <p:nvPr>
            <p:ph type="sldNum" sz="quarter" idx="15"/>
          </p:nvPr>
        </p:nvSpPr>
        <p:spPr/>
        <p:txBody>
          <a:bodyPr/>
          <a:lstStyle/>
          <a:p>
            <a:fld id="{CBCC9C3D-4389-0441-9E1F-4225917AF5C0}" type="slidenum">
              <a:rPr lang="en-US" smtClean="0"/>
              <a:t>‹#›</a:t>
            </a:fld>
            <a:endParaRPr lang="en-US" dirty="0"/>
          </a:p>
        </p:txBody>
      </p:sp>
      <p:sp>
        <p:nvSpPr>
          <p:cNvPr id="10" name="Footer Placeholder 9"/>
          <p:cNvSpPr>
            <a:spLocks noGrp="1"/>
          </p:cNvSpPr>
          <p:nvPr>
            <p:ph type="ftr" sz="quarter" idx="16"/>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CA"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CA" smtClean="0"/>
              <a:t>Drag picture to placeholder or click icon to add</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CA" smtClean="0"/>
              <a:t>Click to edit Master text styles</a:t>
            </a:r>
          </a:p>
        </p:txBody>
      </p:sp>
      <p:sp>
        <p:nvSpPr>
          <p:cNvPr id="8" name="Date Placeholder 7"/>
          <p:cNvSpPr>
            <a:spLocks noGrp="1"/>
          </p:cNvSpPr>
          <p:nvPr>
            <p:ph type="dt" sz="half" idx="10"/>
          </p:nvPr>
        </p:nvSpPr>
        <p:spPr/>
        <p:txBody>
          <a:bodyPr/>
          <a:lstStyle/>
          <a:p>
            <a:fld id="{50DC3162-739A-F44E-8E7E-4DC226EC2EB4}" type="datetimeFigureOut">
              <a:rPr lang="en-US" smtClean="0"/>
              <a:t>2014-10-09</a:t>
            </a:fld>
            <a:endParaRPr lang="en-US" dirty="0"/>
          </a:p>
        </p:txBody>
      </p:sp>
      <p:sp>
        <p:nvSpPr>
          <p:cNvPr id="9" name="Slide Number Placeholder 8"/>
          <p:cNvSpPr>
            <a:spLocks noGrp="1"/>
          </p:cNvSpPr>
          <p:nvPr>
            <p:ph type="sldNum" sz="quarter" idx="11"/>
          </p:nvPr>
        </p:nvSpPr>
        <p:spPr/>
        <p:txBody>
          <a:bodyPr/>
          <a:lstStyle/>
          <a:p>
            <a:fld id="{CBCC9C3D-4389-0441-9E1F-4225917AF5C0}"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CA" smtClean="0"/>
              <a:t>Click to edit Master text styles</a:t>
            </a:r>
          </a:p>
          <a:p>
            <a:pPr lvl="1" eaLnBrk="1" latinLnBrk="0" hangingPunct="1"/>
            <a:r>
              <a:rPr kumimoji="0" lang="en-CA" smtClean="0"/>
              <a:t>Second level</a:t>
            </a:r>
          </a:p>
          <a:p>
            <a:pPr lvl="2" eaLnBrk="1" latinLnBrk="0" hangingPunct="1"/>
            <a:r>
              <a:rPr kumimoji="0" lang="en-CA" smtClean="0"/>
              <a:t>Third level</a:t>
            </a:r>
          </a:p>
          <a:p>
            <a:pPr lvl="3" eaLnBrk="1" latinLnBrk="0" hangingPunct="1"/>
            <a:r>
              <a:rPr kumimoji="0" lang="en-CA" smtClean="0"/>
              <a:t>Fourth level</a:t>
            </a:r>
          </a:p>
          <a:p>
            <a:pPr lvl="4" eaLnBrk="1" latinLnBrk="0" hangingPunct="1"/>
            <a:r>
              <a:rPr kumimoji="0" lang="en-CA"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0DC3162-739A-F44E-8E7E-4DC226EC2EB4}" type="datetimeFigureOut">
              <a:rPr lang="en-US" smtClean="0"/>
              <a:t>2014-10-09</a:t>
            </a:fld>
            <a:endParaRPr lang="en-US"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BCC9C3D-4389-0441-9E1F-4225917AF5C0}" type="slidenum">
              <a:rPr lang="en-US" smtClean="0"/>
              <a:t>‹#›</a:t>
            </a:fld>
            <a:endParaRPr lang="en-US"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CA"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g"/><Relationship Id="rId3"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227295"/>
            <a:ext cx="6400800" cy="1707343"/>
          </a:xfrm>
        </p:spPr>
        <p:txBody>
          <a:bodyPr>
            <a:normAutofit/>
          </a:bodyPr>
          <a:lstStyle/>
          <a:p>
            <a:r>
              <a:rPr lang="en-US" dirty="0" smtClean="0"/>
              <a:t>How can you do something other than look at the same fifteen objects every time that you go out?</a:t>
            </a:r>
            <a:endParaRPr lang="en-US" dirty="0"/>
          </a:p>
        </p:txBody>
      </p:sp>
      <p:sp>
        <p:nvSpPr>
          <p:cNvPr id="2" name="Title 1"/>
          <p:cNvSpPr>
            <a:spLocks noGrp="1"/>
          </p:cNvSpPr>
          <p:nvPr>
            <p:ph type="ctrTitle"/>
          </p:nvPr>
        </p:nvSpPr>
        <p:spPr>
          <a:xfrm>
            <a:off x="685800" y="1457489"/>
            <a:ext cx="7772400" cy="1769805"/>
          </a:xfrm>
        </p:spPr>
        <p:txBody>
          <a:bodyPr/>
          <a:lstStyle/>
          <a:p>
            <a:r>
              <a:rPr lang="en-US" b="1" dirty="0" smtClean="0">
                <a:latin typeface="Arial Black"/>
                <a:cs typeface="Arial Black"/>
              </a:rPr>
              <a:t>How can you become a better observer?</a:t>
            </a:r>
            <a:endParaRPr lang="en-US" b="1" dirty="0">
              <a:latin typeface="Arial Black"/>
              <a:cs typeface="Arial Black"/>
            </a:endParaRPr>
          </a:p>
        </p:txBody>
      </p:sp>
      <p:sp>
        <p:nvSpPr>
          <p:cNvPr id="5" name="TextBox 4"/>
          <p:cNvSpPr txBox="1"/>
          <p:nvPr/>
        </p:nvSpPr>
        <p:spPr>
          <a:xfrm>
            <a:off x="1371600" y="4965869"/>
            <a:ext cx="6491955" cy="369332"/>
          </a:xfrm>
          <a:prstGeom prst="rect">
            <a:avLst/>
          </a:prstGeom>
          <a:noFill/>
        </p:spPr>
        <p:txBody>
          <a:bodyPr wrap="square" rtlCol="0">
            <a:spAutoFit/>
          </a:bodyPr>
          <a:lstStyle/>
          <a:p>
            <a:r>
              <a:rPr lang="en-US" dirty="0" smtClean="0"/>
              <a:t>                           Aren’t you tired of looking at M13?   </a:t>
            </a:r>
            <a:endParaRPr lang="en-US" dirty="0"/>
          </a:p>
        </p:txBody>
      </p:sp>
    </p:spTree>
    <p:extLst>
      <p:ext uri="{BB962C8B-B14F-4D97-AF65-F5344CB8AC3E}">
        <p14:creationId xmlns:p14="http://schemas.microsoft.com/office/powerpoint/2010/main" val="3631299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Obs log page010.jpg"/>
          <p:cNvPicPr>
            <a:picLocks noGrp="1" noChangeAspect="1"/>
          </p:cNvPicPr>
          <p:nvPr>
            <p:ph idx="4294967295"/>
          </p:nvPr>
        </p:nvPicPr>
        <p:blipFill>
          <a:blip r:embed="rId2" cstate="screen">
            <a:extLst>
              <a:ext uri="{28A0092B-C50C-407E-A947-70E740481C1C}">
                <a14:useLocalDpi xmlns:a14="http://schemas.microsoft.com/office/drawing/2010/main"/>
              </a:ext>
            </a:extLst>
          </a:blip>
          <a:srcRect/>
          <a:stretch>
            <a:fillRect/>
          </a:stretch>
        </p:blipFill>
        <p:spPr>
          <a:xfrm>
            <a:off x="0" y="207963"/>
            <a:ext cx="8229600" cy="6507162"/>
          </a:xfrm>
        </p:spPr>
      </p:pic>
    </p:spTree>
    <p:extLst>
      <p:ext uri="{BB962C8B-B14F-4D97-AF65-F5344CB8AC3E}">
        <p14:creationId xmlns:p14="http://schemas.microsoft.com/office/powerpoint/2010/main" val="219217377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 </a:t>
            </a:r>
            <a:r>
              <a:rPr lang="en-US" dirty="0"/>
              <a:t>a</a:t>
            </a:r>
            <a:r>
              <a:rPr lang="en-US" dirty="0" smtClean="0"/>
              <a:t>s this page from Sky &amp; Telescope’s Pocket Star Atlas, a popular accessory, demonstrates.  Again, M100 is E of </a:t>
            </a:r>
            <a:r>
              <a:rPr lang="en-US" dirty="0" err="1" smtClean="0"/>
              <a:t>Denebola</a:t>
            </a:r>
            <a:r>
              <a:rPr lang="en-US" dirty="0" smtClean="0"/>
              <a:t>, but there are many mores stars to guide our telescope to targets.</a:t>
            </a:r>
            <a:endParaRPr lang="en-US" dirty="0"/>
          </a:p>
        </p:txBody>
      </p:sp>
      <p:sp>
        <p:nvSpPr>
          <p:cNvPr id="2" name="Title 1"/>
          <p:cNvSpPr>
            <a:spLocks noGrp="1"/>
          </p:cNvSpPr>
          <p:nvPr>
            <p:ph type="title"/>
          </p:nvPr>
        </p:nvSpPr>
        <p:spPr/>
        <p:txBody>
          <a:bodyPr>
            <a:normAutofit/>
          </a:bodyPr>
          <a:lstStyle/>
          <a:p>
            <a:r>
              <a:rPr lang="en-US" dirty="0" smtClean="0"/>
              <a:t>A mag 7 Star Atlas shows more …</a:t>
            </a:r>
            <a:endParaRPr lang="en-US" dirty="0"/>
          </a:p>
        </p:txBody>
      </p:sp>
    </p:spTree>
    <p:extLst>
      <p:ext uri="{BB962C8B-B14F-4D97-AF65-F5344CB8AC3E}">
        <p14:creationId xmlns:p14="http://schemas.microsoft.com/office/powerpoint/2010/main" val="378408264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267"/>
            <a:ext cx="8229600" cy="1488719"/>
          </a:xfrm>
        </p:spPr>
        <p:txBody>
          <a:bodyPr/>
          <a:lstStyle/>
          <a:p>
            <a:pPr marL="0" indent="0">
              <a:buNone/>
            </a:pPr>
            <a:r>
              <a:rPr lang="en-US" dirty="0" smtClean="0"/>
              <a:t> </a:t>
            </a:r>
            <a:endParaRPr lang="en-US" dirty="0"/>
          </a:p>
        </p:txBody>
      </p:sp>
      <p:sp>
        <p:nvSpPr>
          <p:cNvPr id="2" name="Title 1"/>
          <p:cNvSpPr>
            <a:spLocks noGrp="1"/>
          </p:cNvSpPr>
          <p:nvPr>
            <p:ph type="title"/>
          </p:nvPr>
        </p:nvSpPr>
        <p:spPr>
          <a:xfrm>
            <a:off x="457200" y="1748986"/>
            <a:ext cx="8229600" cy="1894733"/>
          </a:xfrm>
        </p:spPr>
        <p:txBody>
          <a:bodyPr>
            <a:normAutofit/>
          </a:bodyPr>
          <a:lstStyle/>
          <a:p>
            <a:endParaRPr lang="en-US" dirty="0"/>
          </a:p>
        </p:txBody>
      </p:sp>
      <p:pic>
        <p:nvPicPr>
          <p:cNvPr id="4" name="Picture 3" descr="PSA4501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51121" y="0"/>
            <a:ext cx="4385931" cy="6858000"/>
          </a:xfrm>
          <a:prstGeom prst="rect">
            <a:avLst/>
          </a:prstGeom>
        </p:spPr>
      </p:pic>
      <p:sp>
        <p:nvSpPr>
          <p:cNvPr id="5" name="TextBox 4"/>
          <p:cNvSpPr txBox="1"/>
          <p:nvPr/>
        </p:nvSpPr>
        <p:spPr>
          <a:xfrm>
            <a:off x="457201" y="2290339"/>
            <a:ext cx="2010001" cy="923330"/>
          </a:xfrm>
          <a:prstGeom prst="rect">
            <a:avLst/>
          </a:prstGeom>
          <a:noFill/>
        </p:spPr>
        <p:txBody>
          <a:bodyPr wrap="square" rtlCol="0">
            <a:spAutoFit/>
          </a:bodyPr>
          <a:lstStyle/>
          <a:p>
            <a:r>
              <a:rPr lang="en-US" dirty="0" smtClean="0"/>
              <a:t>Mag 7 Star Atlas-           M100 is E of </a:t>
            </a:r>
            <a:r>
              <a:rPr lang="en-US" dirty="0" err="1" smtClean="0"/>
              <a:t>Denebola</a:t>
            </a:r>
            <a:endParaRPr lang="en-US" dirty="0"/>
          </a:p>
        </p:txBody>
      </p:sp>
    </p:spTree>
    <p:extLst>
      <p:ext uri="{BB962C8B-B14F-4D97-AF65-F5344CB8AC3E}">
        <p14:creationId xmlns:p14="http://schemas.microsoft.com/office/powerpoint/2010/main" val="375053140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SA4501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66043" y="0"/>
            <a:ext cx="4834991" cy="6858000"/>
          </a:xfrm>
          <a:prstGeom prst="rect">
            <a:avLst/>
          </a:prstGeom>
        </p:spPr>
      </p:pic>
      <p:sp>
        <p:nvSpPr>
          <p:cNvPr id="3" name="TextBox 2"/>
          <p:cNvSpPr txBox="1"/>
          <p:nvPr/>
        </p:nvSpPr>
        <p:spPr>
          <a:xfrm>
            <a:off x="470750" y="1423334"/>
            <a:ext cx="2660271" cy="4524316"/>
          </a:xfrm>
          <a:prstGeom prst="rect">
            <a:avLst/>
          </a:prstGeom>
          <a:noFill/>
        </p:spPr>
        <p:txBody>
          <a:bodyPr wrap="square" rtlCol="0">
            <a:spAutoFit/>
          </a:bodyPr>
          <a:lstStyle/>
          <a:p>
            <a:r>
              <a:rPr lang="en-US" dirty="0" smtClean="0"/>
              <a:t>Here is the same area, this time from </a:t>
            </a:r>
            <a:r>
              <a:rPr lang="en-US" dirty="0" err="1" smtClean="0"/>
              <a:t>Uranometria</a:t>
            </a:r>
            <a:r>
              <a:rPr lang="en-US" dirty="0" smtClean="0"/>
              <a:t>, another popular atlas.  The stars here are as dim as Mag 9.7.  </a:t>
            </a:r>
            <a:r>
              <a:rPr lang="en-US" dirty="0" err="1" smtClean="0"/>
              <a:t>Denebola</a:t>
            </a:r>
            <a:r>
              <a:rPr lang="en-US" dirty="0" smtClean="0"/>
              <a:t> is off the chart to the West (right).  M100 is seen in the upper left quadrant.  A few more stars are seen for navigation, but there are large areas where there are no stars at all.  Few, if any of the stars in the square “A13” would be visible to the naked eye.</a:t>
            </a:r>
            <a:endParaRPr lang="en-US" dirty="0"/>
          </a:p>
        </p:txBody>
      </p:sp>
    </p:spTree>
    <p:extLst>
      <p:ext uri="{BB962C8B-B14F-4D97-AF65-F5344CB8AC3E}">
        <p14:creationId xmlns:p14="http://schemas.microsoft.com/office/powerpoint/2010/main" val="367423032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SA4501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78861" y="0"/>
            <a:ext cx="4834991" cy="6858000"/>
          </a:xfrm>
          <a:prstGeom prst="rect">
            <a:avLst/>
          </a:prstGeom>
        </p:spPr>
      </p:pic>
      <p:sp>
        <p:nvSpPr>
          <p:cNvPr id="3" name="TextBox 2"/>
          <p:cNvSpPr txBox="1"/>
          <p:nvPr/>
        </p:nvSpPr>
        <p:spPr>
          <a:xfrm>
            <a:off x="711594" y="1029180"/>
            <a:ext cx="2627431" cy="3416320"/>
          </a:xfrm>
          <a:prstGeom prst="rect">
            <a:avLst/>
          </a:prstGeom>
          <a:noFill/>
        </p:spPr>
        <p:txBody>
          <a:bodyPr wrap="square" rtlCol="0">
            <a:spAutoFit/>
          </a:bodyPr>
          <a:lstStyle/>
          <a:p>
            <a:r>
              <a:rPr lang="en-US" dirty="0" smtClean="0"/>
              <a:t>Here is a Mag 11.5 chart from </a:t>
            </a:r>
            <a:r>
              <a:rPr lang="en-US" dirty="0" err="1" smtClean="0"/>
              <a:t>Uranometria</a:t>
            </a:r>
            <a:r>
              <a:rPr lang="en-US" dirty="0" smtClean="0"/>
              <a:t> ….. There are a limited number of these in the atlas, covering only the most crowded areas.  M100 is at the top right.  There are many more stars for guidance, but many areas are still without navigational (</a:t>
            </a:r>
            <a:r>
              <a:rPr lang="en-US" dirty="0" err="1" smtClean="0"/>
              <a:t>starhopping</a:t>
            </a:r>
            <a:r>
              <a:rPr lang="en-US" dirty="0" smtClean="0"/>
              <a:t>) aids.</a:t>
            </a:r>
            <a:endParaRPr lang="en-US" dirty="0"/>
          </a:p>
        </p:txBody>
      </p:sp>
    </p:spTree>
    <p:extLst>
      <p:ext uri="{BB962C8B-B14F-4D97-AF65-F5344CB8AC3E}">
        <p14:creationId xmlns:p14="http://schemas.microsoft.com/office/powerpoint/2010/main" val="243769114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SA45014.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0947" y="0"/>
            <a:ext cx="4985148" cy="6858000"/>
          </a:xfrm>
          <a:prstGeom prst="rect">
            <a:avLst/>
          </a:prstGeom>
        </p:spPr>
      </p:pic>
      <p:sp>
        <p:nvSpPr>
          <p:cNvPr id="3" name="TextBox 2"/>
          <p:cNvSpPr txBox="1"/>
          <p:nvPr/>
        </p:nvSpPr>
        <p:spPr>
          <a:xfrm>
            <a:off x="339377" y="1094872"/>
            <a:ext cx="2222367" cy="3139321"/>
          </a:xfrm>
          <a:prstGeom prst="rect">
            <a:avLst/>
          </a:prstGeom>
          <a:noFill/>
        </p:spPr>
        <p:txBody>
          <a:bodyPr wrap="square" rtlCol="0">
            <a:spAutoFit/>
          </a:bodyPr>
          <a:lstStyle/>
          <a:p>
            <a:r>
              <a:rPr lang="en-US" dirty="0" smtClean="0"/>
              <a:t>This is a page from the Herald-</a:t>
            </a:r>
            <a:r>
              <a:rPr lang="en-US" dirty="0" err="1" smtClean="0"/>
              <a:t>Bobroff</a:t>
            </a:r>
            <a:r>
              <a:rPr lang="en-US" dirty="0" smtClean="0"/>
              <a:t> </a:t>
            </a:r>
            <a:r>
              <a:rPr lang="en-US" dirty="0" err="1" smtClean="0"/>
              <a:t>Astroatlas</a:t>
            </a:r>
            <a:r>
              <a:rPr lang="en-US" dirty="0" smtClean="0"/>
              <a:t>, a hard-to-find book with charts as fine as Mag 13, such as this one.  M100 is in the center.  As you can see, there are enough stars to get almost anywhere with ease.</a:t>
            </a:r>
            <a:endParaRPr lang="en-US" dirty="0"/>
          </a:p>
        </p:txBody>
      </p:sp>
    </p:spTree>
    <p:extLst>
      <p:ext uri="{BB962C8B-B14F-4D97-AF65-F5344CB8AC3E}">
        <p14:creationId xmlns:p14="http://schemas.microsoft.com/office/powerpoint/2010/main" val="300373341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3885"/>
            <a:ext cx="8229600" cy="1816566"/>
          </a:xfrm>
        </p:spPr>
        <p:txBody>
          <a:bodyPr>
            <a:normAutofit fontScale="90000"/>
          </a:bodyPr>
          <a:lstStyle/>
          <a:p>
            <a:r>
              <a:rPr lang="en-US" dirty="0" smtClean="0"/>
              <a:t>Of course a mag 13 star is awfully hard to see.  Here is a chart which shows just how hard.</a:t>
            </a:r>
            <a:endParaRPr lang="en-US" dirty="0"/>
          </a:p>
        </p:txBody>
      </p:sp>
      <p:pic>
        <p:nvPicPr>
          <p:cNvPr id="3" name="Picture 2" descr="PSA45015.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03435" y="2092725"/>
            <a:ext cx="3419856" cy="2493264"/>
          </a:xfrm>
          <a:prstGeom prst="rect">
            <a:avLst/>
          </a:prstGeom>
        </p:spPr>
      </p:pic>
      <p:pic>
        <p:nvPicPr>
          <p:cNvPr id="4" name="Picture 3" descr="PSA45017.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03435" y="4324743"/>
            <a:ext cx="3198805" cy="503639"/>
          </a:xfrm>
          <a:prstGeom prst="rect">
            <a:avLst/>
          </a:prstGeom>
        </p:spPr>
      </p:pic>
    </p:spTree>
    <p:extLst>
      <p:ext uri="{BB962C8B-B14F-4D97-AF65-F5344CB8AC3E}">
        <p14:creationId xmlns:p14="http://schemas.microsoft.com/office/powerpoint/2010/main" val="364727128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9000"/>
            <a:ext cx="8229600" cy="4582582"/>
          </a:xfrm>
        </p:spPr>
        <p:txBody>
          <a:bodyPr/>
          <a:lstStyle/>
          <a:p>
            <a:r>
              <a:rPr lang="en-US" dirty="0" err="1" smtClean="0"/>
              <a:t>Finderscopes</a:t>
            </a:r>
            <a:r>
              <a:rPr lang="en-US" dirty="0" smtClean="0"/>
              <a:t> and </a:t>
            </a:r>
            <a:r>
              <a:rPr lang="en-US" dirty="0" err="1" smtClean="0"/>
              <a:t>Telrads</a:t>
            </a:r>
            <a:endParaRPr lang="en-US" dirty="0"/>
          </a:p>
        </p:txBody>
      </p:sp>
    </p:spTree>
    <p:extLst>
      <p:ext uri="{BB962C8B-B14F-4D97-AF65-F5344CB8AC3E}">
        <p14:creationId xmlns:p14="http://schemas.microsoft.com/office/powerpoint/2010/main" val="7824032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2744"/>
            <a:ext cx="8229600" cy="2770023"/>
          </a:xfrm>
        </p:spPr>
        <p:txBody>
          <a:bodyPr/>
          <a:lstStyle/>
          <a:p>
            <a:r>
              <a:rPr lang="en-US" dirty="0" smtClean="0"/>
              <a:t>Finder Charts</a:t>
            </a:r>
            <a:endParaRPr lang="en-US" dirty="0"/>
          </a:p>
        </p:txBody>
      </p:sp>
    </p:spTree>
    <p:extLst>
      <p:ext uri="{BB962C8B-B14F-4D97-AF65-F5344CB8AC3E}">
        <p14:creationId xmlns:p14="http://schemas.microsoft.com/office/powerpoint/2010/main" val="187896947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s019.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07925" y="339410"/>
            <a:ext cx="5966460" cy="6858000"/>
          </a:xfrm>
          <a:prstGeom prst="rect">
            <a:avLst/>
          </a:prstGeom>
        </p:spPr>
      </p:pic>
    </p:spTree>
    <p:extLst>
      <p:ext uri="{BB962C8B-B14F-4D97-AF65-F5344CB8AC3E}">
        <p14:creationId xmlns:p14="http://schemas.microsoft.com/office/powerpoint/2010/main" val="306547017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4417"/>
            <a:ext cx="8229600" cy="5418665"/>
          </a:xfrm>
        </p:spPr>
        <p:txBody>
          <a:bodyPr>
            <a:normAutofit fontScale="90000"/>
          </a:bodyPr>
          <a:lstStyle/>
          <a:p>
            <a:r>
              <a:rPr lang="en-US" dirty="0" smtClean="0"/>
              <a:t/>
            </a:r>
            <a:br>
              <a:rPr lang="en-US" dirty="0" smtClean="0"/>
            </a:br>
            <a:r>
              <a:rPr lang="en-US" dirty="0"/>
              <a:t/>
            </a:r>
            <a:br>
              <a:rPr lang="en-US" dirty="0"/>
            </a:br>
            <a:r>
              <a:rPr lang="en-US" dirty="0" smtClean="0"/>
              <a:t>Learn how to select objects to see.</a:t>
            </a:r>
            <a:br>
              <a:rPr lang="en-US" dirty="0" smtClean="0"/>
            </a:br>
            <a:r>
              <a:rPr lang="en-US" dirty="0" smtClean="0"/>
              <a:t/>
            </a:r>
            <a:br>
              <a:rPr lang="en-US" dirty="0" smtClean="0"/>
            </a:br>
            <a:r>
              <a:rPr lang="en-US" dirty="0" smtClean="0"/>
              <a:t>Learn how to find them in the sky.</a:t>
            </a:r>
            <a:br>
              <a:rPr lang="en-US" dirty="0" smtClean="0"/>
            </a:br>
            <a:r>
              <a:rPr lang="en-US" dirty="0"/>
              <a:t/>
            </a:r>
            <a:br>
              <a:rPr lang="en-US" dirty="0"/>
            </a:br>
            <a:r>
              <a:rPr lang="en-US" dirty="0" smtClean="0"/>
              <a:t>Learn how to see them in the eyepiece.</a:t>
            </a:r>
            <a:r>
              <a:rPr lang="en-US" dirty="0"/>
              <a:t/>
            </a:r>
            <a:br>
              <a:rPr lang="en-US" dirty="0"/>
            </a:br>
            <a:r>
              <a:rPr lang="en-US" dirty="0" smtClean="0"/>
              <a:t/>
            </a:r>
            <a:br>
              <a:rPr lang="en-US" dirty="0" smtClean="0"/>
            </a:br>
            <a:endParaRPr lang="en-US" dirty="0"/>
          </a:p>
        </p:txBody>
      </p:sp>
    </p:spTree>
    <p:extLst>
      <p:ext uri="{BB962C8B-B14F-4D97-AF65-F5344CB8AC3E}">
        <p14:creationId xmlns:p14="http://schemas.microsoft.com/office/powerpoint/2010/main" val="372220117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s020.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68221" y="98538"/>
            <a:ext cx="5214135" cy="6858000"/>
          </a:xfrm>
          <a:prstGeom prst="rect">
            <a:avLst/>
          </a:prstGeom>
        </p:spPr>
      </p:pic>
    </p:spTree>
    <p:extLst>
      <p:ext uri="{BB962C8B-B14F-4D97-AF65-F5344CB8AC3E}">
        <p14:creationId xmlns:p14="http://schemas.microsoft.com/office/powerpoint/2010/main" val="159756877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s02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55802" y="0"/>
            <a:ext cx="5214135" cy="6858000"/>
          </a:xfrm>
          <a:prstGeom prst="rect">
            <a:avLst/>
          </a:prstGeom>
        </p:spPr>
      </p:pic>
      <p:sp>
        <p:nvSpPr>
          <p:cNvPr id="3" name="TextBox 2"/>
          <p:cNvSpPr txBox="1"/>
          <p:nvPr/>
        </p:nvSpPr>
        <p:spPr>
          <a:xfrm>
            <a:off x="603250" y="613833"/>
            <a:ext cx="2952750" cy="369332"/>
          </a:xfrm>
          <a:prstGeom prst="rect">
            <a:avLst/>
          </a:prstGeom>
          <a:noFill/>
        </p:spPr>
        <p:txBody>
          <a:bodyPr wrap="square" rtlCol="0">
            <a:spAutoFit/>
          </a:bodyPr>
          <a:lstStyle/>
          <a:p>
            <a:r>
              <a:rPr lang="en-US" dirty="0" smtClean="0"/>
              <a:t>Stars here are to Mag 8…</a:t>
            </a:r>
            <a:endParaRPr lang="en-US" dirty="0"/>
          </a:p>
        </p:txBody>
      </p:sp>
    </p:spTree>
    <p:extLst>
      <p:ext uri="{BB962C8B-B14F-4D97-AF65-F5344CB8AC3E}">
        <p14:creationId xmlns:p14="http://schemas.microsoft.com/office/powerpoint/2010/main" val="196043029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s02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55802" y="0"/>
            <a:ext cx="5214135" cy="6858000"/>
          </a:xfrm>
          <a:prstGeom prst="rect">
            <a:avLst/>
          </a:prstGeom>
        </p:spPr>
      </p:pic>
    </p:spTree>
    <p:extLst>
      <p:ext uri="{BB962C8B-B14F-4D97-AF65-F5344CB8AC3E}">
        <p14:creationId xmlns:p14="http://schemas.microsoft.com/office/powerpoint/2010/main" val="136554454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s02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55800" y="0"/>
            <a:ext cx="5227969" cy="6858000"/>
          </a:xfrm>
          <a:prstGeom prst="rect">
            <a:avLst/>
          </a:prstGeom>
        </p:spPr>
      </p:pic>
    </p:spTree>
    <p:extLst>
      <p:ext uri="{BB962C8B-B14F-4D97-AF65-F5344CB8AC3E}">
        <p14:creationId xmlns:p14="http://schemas.microsoft.com/office/powerpoint/2010/main" val="104127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s024.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33800" y="0"/>
            <a:ext cx="5227969" cy="6858000"/>
          </a:xfrm>
          <a:prstGeom prst="rect">
            <a:avLst/>
          </a:prstGeom>
        </p:spPr>
      </p:pic>
      <p:sp>
        <p:nvSpPr>
          <p:cNvPr id="3" name="TextBox 2"/>
          <p:cNvSpPr txBox="1"/>
          <p:nvPr/>
        </p:nvSpPr>
        <p:spPr>
          <a:xfrm>
            <a:off x="804333" y="1418167"/>
            <a:ext cx="2571750" cy="923330"/>
          </a:xfrm>
          <a:prstGeom prst="rect">
            <a:avLst/>
          </a:prstGeom>
          <a:noFill/>
        </p:spPr>
        <p:txBody>
          <a:bodyPr wrap="square" rtlCol="0">
            <a:spAutoFit/>
          </a:bodyPr>
          <a:lstStyle/>
          <a:p>
            <a:r>
              <a:rPr lang="en-US" dirty="0" smtClean="0"/>
              <a:t>The infamous IC 289.  Also known as “I don’t see 289”</a:t>
            </a:r>
            <a:endParaRPr lang="en-US" dirty="0"/>
          </a:p>
        </p:txBody>
      </p:sp>
    </p:spTree>
    <p:extLst>
      <p:ext uri="{BB962C8B-B14F-4D97-AF65-F5344CB8AC3E}">
        <p14:creationId xmlns:p14="http://schemas.microsoft.com/office/powerpoint/2010/main" val="21824637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s027.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05000" y="0"/>
            <a:ext cx="5322771" cy="6858000"/>
          </a:xfrm>
          <a:prstGeom prst="rect">
            <a:avLst/>
          </a:prstGeom>
        </p:spPr>
      </p:pic>
    </p:spTree>
    <p:extLst>
      <p:ext uri="{BB962C8B-B14F-4D97-AF65-F5344CB8AC3E}">
        <p14:creationId xmlns:p14="http://schemas.microsoft.com/office/powerpoint/2010/main" val="322554761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s028.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52600" y="0"/>
            <a:ext cx="5618602" cy="6858000"/>
          </a:xfrm>
          <a:prstGeom prst="rect">
            <a:avLst/>
          </a:prstGeom>
        </p:spPr>
      </p:pic>
    </p:spTree>
    <p:extLst>
      <p:ext uri="{BB962C8B-B14F-4D97-AF65-F5344CB8AC3E}">
        <p14:creationId xmlns:p14="http://schemas.microsoft.com/office/powerpoint/2010/main" val="305695441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3667"/>
            <a:ext cx="8229600" cy="4550832"/>
          </a:xfrm>
        </p:spPr>
        <p:txBody>
          <a:bodyPr>
            <a:normAutofit/>
          </a:bodyPr>
          <a:lstStyle/>
          <a:p>
            <a:r>
              <a:rPr lang="en-US" dirty="0" smtClean="0"/>
              <a:t>You’ve got it in the eyepiece ….. Now how do you see it???</a:t>
            </a:r>
            <a:endParaRPr lang="en-US" dirty="0"/>
          </a:p>
        </p:txBody>
      </p:sp>
    </p:spTree>
    <p:extLst>
      <p:ext uri="{BB962C8B-B14F-4D97-AF65-F5344CB8AC3E}">
        <p14:creationId xmlns:p14="http://schemas.microsoft.com/office/powerpoint/2010/main" val="16407007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2667"/>
            <a:ext cx="8229600" cy="5715000"/>
          </a:xfrm>
        </p:spPr>
        <p:txBody>
          <a:bodyPr>
            <a:normAutofit/>
          </a:bodyPr>
          <a:lstStyle/>
          <a:p>
            <a:r>
              <a:rPr lang="en-US" dirty="0" smtClean="0"/>
              <a:t>“Telescopes are like musical instruments.  It takes time to learn to play them well ….”</a:t>
            </a:r>
            <a:br>
              <a:rPr lang="en-US" dirty="0" smtClean="0"/>
            </a:br>
            <a:r>
              <a:rPr lang="en-US" dirty="0"/>
              <a:t/>
            </a:r>
            <a:br>
              <a:rPr lang="en-US" dirty="0"/>
            </a:br>
            <a:r>
              <a:rPr lang="en-US" dirty="0" smtClean="0"/>
              <a:t>Gary </a:t>
            </a:r>
            <a:r>
              <a:rPr lang="en-US" dirty="0" err="1" smtClean="0"/>
              <a:t>Seronik</a:t>
            </a:r>
            <a:endParaRPr lang="en-US" dirty="0"/>
          </a:p>
        </p:txBody>
      </p:sp>
    </p:spTree>
    <p:extLst>
      <p:ext uri="{BB962C8B-B14F-4D97-AF65-F5344CB8AC3E}">
        <p14:creationId xmlns:p14="http://schemas.microsoft.com/office/powerpoint/2010/main" val="410371697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2167"/>
            <a:ext cx="8229600" cy="5693833"/>
          </a:xfrm>
        </p:spPr>
        <p:txBody>
          <a:bodyPr>
            <a:normAutofit fontScale="90000"/>
          </a:bodyPr>
          <a:lstStyle/>
          <a:p>
            <a:r>
              <a:rPr lang="en-US" dirty="0" smtClean="0"/>
              <a:t>“You can learn the principals in a few minutes ….. Have all the basic strategy demonstrated in a few minutes …. But it takes lots of experience to learn how to apply these strategies in different situations.”</a:t>
            </a:r>
            <a:br>
              <a:rPr lang="en-US" dirty="0" smtClean="0"/>
            </a:br>
            <a:r>
              <a:rPr lang="en-US" dirty="0"/>
              <a:t/>
            </a:r>
            <a:br>
              <a:rPr lang="en-US" dirty="0"/>
            </a:br>
            <a:r>
              <a:rPr lang="en-US" dirty="0" smtClean="0"/>
              <a:t>Jay Reynolds Freeman</a:t>
            </a:r>
            <a:endParaRPr lang="en-US" dirty="0"/>
          </a:p>
        </p:txBody>
      </p:sp>
    </p:spTree>
    <p:extLst>
      <p:ext uri="{BB962C8B-B14F-4D97-AF65-F5344CB8AC3E}">
        <p14:creationId xmlns:p14="http://schemas.microsoft.com/office/powerpoint/2010/main" val="129352572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6"/>
            <a:ext cx="8229600" cy="5472113"/>
          </a:xfrm>
        </p:spPr>
        <p:txBody>
          <a:bodyPr/>
          <a:lstStyle/>
          <a:p>
            <a:r>
              <a:rPr lang="en-US" dirty="0" smtClean="0"/>
              <a:t>Observing Lists are Everywhere!</a:t>
            </a:r>
            <a:endParaRPr lang="en-US" dirty="0"/>
          </a:p>
        </p:txBody>
      </p:sp>
    </p:spTree>
    <p:extLst>
      <p:ext uri="{BB962C8B-B14F-4D97-AF65-F5344CB8AC3E}">
        <p14:creationId xmlns:p14="http://schemas.microsoft.com/office/powerpoint/2010/main" val="336294218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2167"/>
            <a:ext cx="8229600" cy="3524249"/>
          </a:xfrm>
        </p:spPr>
        <p:txBody>
          <a:bodyPr/>
          <a:lstStyle/>
          <a:p>
            <a:r>
              <a:rPr lang="en-US" dirty="0" smtClean="0"/>
              <a:t>What skills are needed?</a:t>
            </a:r>
            <a:endParaRPr lang="en-US" dirty="0"/>
          </a:p>
        </p:txBody>
      </p:sp>
    </p:spTree>
    <p:extLst>
      <p:ext uri="{BB962C8B-B14F-4D97-AF65-F5344CB8AC3E}">
        <p14:creationId xmlns:p14="http://schemas.microsoft.com/office/powerpoint/2010/main" val="83513114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4932363"/>
          </a:xfrm>
        </p:spPr>
        <p:txBody>
          <a:bodyPr>
            <a:normAutofit/>
          </a:bodyPr>
          <a:lstStyle/>
          <a:p>
            <a:r>
              <a:rPr lang="en-US" dirty="0" smtClean="0"/>
              <a:t>Patience and Persistence </a:t>
            </a:r>
            <a:br>
              <a:rPr lang="en-US" dirty="0" smtClean="0"/>
            </a:br>
            <a:r>
              <a:rPr lang="en-US" dirty="0"/>
              <a:t/>
            </a:r>
            <a:br>
              <a:rPr lang="en-US" dirty="0"/>
            </a:br>
            <a:r>
              <a:rPr lang="en-US" dirty="0" smtClean="0"/>
              <a:t>How many times will you go back to look for IC 289, for the Horsehead, for King 25, for </a:t>
            </a:r>
            <a:r>
              <a:rPr lang="en-US" dirty="0" err="1" smtClean="0"/>
              <a:t>Seyfert’s</a:t>
            </a:r>
            <a:r>
              <a:rPr lang="en-US" dirty="0" smtClean="0"/>
              <a:t> Sextet?</a:t>
            </a:r>
            <a:endParaRPr lang="en-US" dirty="0"/>
          </a:p>
        </p:txBody>
      </p:sp>
    </p:spTree>
    <p:extLst>
      <p:ext uri="{BB962C8B-B14F-4D97-AF65-F5344CB8AC3E}">
        <p14:creationId xmlns:p14="http://schemas.microsoft.com/office/powerpoint/2010/main" val="334638652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09333"/>
            <a:ext cx="8229600" cy="3757084"/>
          </a:xfrm>
        </p:spPr>
        <p:txBody>
          <a:bodyPr>
            <a:normAutofit fontScale="90000"/>
          </a:bodyPr>
          <a:lstStyle/>
          <a:p>
            <a:r>
              <a:rPr lang="en-US" dirty="0" smtClean="0"/>
              <a:t>Dark Adaptation</a:t>
            </a:r>
            <a:br>
              <a:rPr lang="en-US" dirty="0" smtClean="0"/>
            </a:br>
            <a:r>
              <a:rPr lang="en-US" dirty="0" smtClean="0"/>
              <a:t/>
            </a:r>
            <a:br>
              <a:rPr lang="en-US" dirty="0" smtClean="0"/>
            </a:br>
            <a:r>
              <a:rPr lang="en-US" dirty="0"/>
              <a:t/>
            </a:r>
            <a:br>
              <a:rPr lang="en-US" dirty="0"/>
            </a:br>
            <a:r>
              <a:rPr lang="en-US" dirty="0" smtClean="0"/>
              <a:t>Stray light Avoidance</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endParaRPr lang="en-US" dirty="0"/>
          </a:p>
        </p:txBody>
      </p:sp>
    </p:spTree>
    <p:extLst>
      <p:ext uri="{BB962C8B-B14F-4D97-AF65-F5344CB8AC3E}">
        <p14:creationId xmlns:p14="http://schemas.microsoft.com/office/powerpoint/2010/main" val="313428343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5461529"/>
          </a:xfrm>
        </p:spPr>
        <p:txBody>
          <a:bodyPr/>
          <a:lstStyle/>
          <a:p>
            <a:r>
              <a:rPr lang="en-US" dirty="0" smtClean="0"/>
              <a:t>Averted Vision</a:t>
            </a:r>
            <a:endParaRPr lang="en-US" dirty="0"/>
          </a:p>
        </p:txBody>
      </p:sp>
    </p:spTree>
    <p:extLst>
      <p:ext uri="{BB962C8B-B14F-4D97-AF65-F5344CB8AC3E}">
        <p14:creationId xmlns:p14="http://schemas.microsoft.com/office/powerpoint/2010/main" val="410429858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5417"/>
            <a:ext cx="8229600" cy="4741333"/>
          </a:xfrm>
        </p:spPr>
        <p:txBody>
          <a:bodyPr>
            <a:normAutofit/>
          </a:bodyPr>
          <a:lstStyle/>
          <a:p>
            <a:r>
              <a:rPr lang="en-US" dirty="0" smtClean="0"/>
              <a:t>Focus Critically</a:t>
            </a:r>
            <a:br>
              <a:rPr lang="en-US" dirty="0" smtClean="0"/>
            </a:br>
            <a:r>
              <a:rPr lang="en-US" dirty="0"/>
              <a:t/>
            </a:r>
            <a:br>
              <a:rPr lang="en-US" dirty="0"/>
            </a:br>
            <a:r>
              <a:rPr lang="en-US" dirty="0" smtClean="0"/>
              <a:t>Change Magnification</a:t>
            </a:r>
            <a:br>
              <a:rPr lang="en-US" dirty="0" smtClean="0"/>
            </a:br>
            <a:r>
              <a:rPr lang="en-US" dirty="0"/>
              <a:t/>
            </a:r>
            <a:br>
              <a:rPr lang="en-US" dirty="0"/>
            </a:br>
            <a:r>
              <a:rPr lang="en-US" dirty="0" smtClean="0"/>
              <a:t>Employ Filters</a:t>
            </a:r>
            <a:endParaRPr lang="en-US" dirty="0"/>
          </a:p>
        </p:txBody>
      </p:sp>
    </p:spTree>
    <p:extLst>
      <p:ext uri="{BB962C8B-B14F-4D97-AF65-F5344CB8AC3E}">
        <p14:creationId xmlns:p14="http://schemas.microsoft.com/office/powerpoint/2010/main" val="156170790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5726113"/>
          </a:xfrm>
        </p:spPr>
        <p:txBody>
          <a:bodyPr>
            <a:normAutofit/>
          </a:bodyPr>
          <a:lstStyle/>
          <a:p>
            <a:r>
              <a:rPr lang="en-US" dirty="0" smtClean="0"/>
              <a:t>Breath Deeply</a:t>
            </a:r>
            <a:br>
              <a:rPr lang="en-US" dirty="0" smtClean="0"/>
            </a:br>
            <a:r>
              <a:rPr lang="en-US" dirty="0"/>
              <a:t/>
            </a:r>
            <a:br>
              <a:rPr lang="en-US" dirty="0"/>
            </a:br>
            <a:r>
              <a:rPr lang="en-US" dirty="0" smtClean="0"/>
              <a:t>Move Scope</a:t>
            </a:r>
            <a:br>
              <a:rPr lang="en-US" dirty="0" smtClean="0"/>
            </a:br>
            <a:r>
              <a:rPr lang="en-US" dirty="0"/>
              <a:t/>
            </a:r>
            <a:br>
              <a:rPr lang="en-US" dirty="0"/>
            </a:br>
            <a:r>
              <a:rPr lang="en-US" dirty="0" smtClean="0"/>
              <a:t>Don’t Move Scope</a:t>
            </a:r>
            <a:endParaRPr lang="en-US" dirty="0"/>
          </a:p>
        </p:txBody>
      </p:sp>
    </p:spTree>
    <p:extLst>
      <p:ext uri="{BB962C8B-B14F-4D97-AF65-F5344CB8AC3E}">
        <p14:creationId xmlns:p14="http://schemas.microsoft.com/office/powerpoint/2010/main" val="84388266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7917"/>
            <a:ext cx="8229600" cy="5461000"/>
          </a:xfrm>
        </p:spPr>
        <p:txBody>
          <a:bodyPr>
            <a:normAutofit/>
          </a:bodyPr>
          <a:lstStyle/>
          <a:p>
            <a:r>
              <a:rPr lang="en-US" dirty="0" smtClean="0"/>
              <a:t>Don’t forget these </a:t>
            </a:r>
            <a:r>
              <a:rPr lang="en-US" i="1" dirty="0" smtClean="0"/>
              <a:t>CRUCIAL</a:t>
            </a:r>
            <a:r>
              <a:rPr lang="en-US" dirty="0" smtClean="0"/>
              <a:t> items:</a:t>
            </a:r>
            <a:br>
              <a:rPr lang="en-US" dirty="0" smtClean="0"/>
            </a:br>
            <a:r>
              <a:rPr lang="en-US" dirty="0"/>
              <a:t/>
            </a:r>
            <a:br>
              <a:rPr lang="en-US" dirty="0"/>
            </a:br>
            <a:r>
              <a:rPr lang="en-US" dirty="0" smtClean="0"/>
              <a:t>Warm Clothes</a:t>
            </a:r>
            <a:br>
              <a:rPr lang="en-US" dirty="0" smtClean="0"/>
            </a:br>
            <a:r>
              <a:rPr lang="en-US" dirty="0" smtClean="0"/>
              <a:t>Red Lights</a:t>
            </a:r>
            <a:br>
              <a:rPr lang="en-US" dirty="0" smtClean="0"/>
            </a:br>
            <a:r>
              <a:rPr lang="en-US" dirty="0" smtClean="0"/>
              <a:t>An observing chair</a:t>
            </a:r>
            <a:br>
              <a:rPr lang="en-US" dirty="0" smtClean="0"/>
            </a:br>
            <a:r>
              <a:rPr lang="en-US" dirty="0" smtClean="0"/>
              <a:t>A table</a:t>
            </a:r>
            <a:br>
              <a:rPr lang="en-US" dirty="0" smtClean="0"/>
            </a:br>
            <a:r>
              <a:rPr lang="en-US" dirty="0" smtClean="0"/>
              <a:t>A logbook!</a:t>
            </a:r>
            <a:endParaRPr lang="en-US" dirty="0"/>
          </a:p>
        </p:txBody>
      </p:sp>
    </p:spTree>
    <p:extLst>
      <p:ext uri="{BB962C8B-B14F-4D97-AF65-F5344CB8AC3E}">
        <p14:creationId xmlns:p14="http://schemas.microsoft.com/office/powerpoint/2010/main" val="225968725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5906030"/>
          </a:xfrm>
        </p:spPr>
        <p:txBody>
          <a:bodyPr>
            <a:normAutofit/>
          </a:bodyPr>
          <a:lstStyle/>
          <a:p>
            <a:r>
              <a:rPr lang="en-US" dirty="0" smtClean="0"/>
              <a:t>You don’t think that observing skills are learned and practiced?</a:t>
            </a:r>
            <a:br>
              <a:rPr lang="en-US" dirty="0" smtClean="0"/>
            </a:br>
            <a:r>
              <a:rPr lang="en-US" dirty="0"/>
              <a:t/>
            </a:r>
            <a:br>
              <a:rPr lang="en-US" dirty="0"/>
            </a:br>
            <a:r>
              <a:rPr lang="en-US" dirty="0" smtClean="0"/>
              <a:t>Go observing with _______ or ________ sometime, and you’ll see.</a:t>
            </a:r>
            <a:endParaRPr lang="en-US" dirty="0"/>
          </a:p>
        </p:txBody>
      </p:sp>
    </p:spTree>
    <p:extLst>
      <p:ext uri="{BB962C8B-B14F-4D97-AF65-F5344CB8AC3E}">
        <p14:creationId xmlns:p14="http://schemas.microsoft.com/office/powerpoint/2010/main" val="35800242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s030.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46300" y="0"/>
            <a:ext cx="4850989" cy="6858000"/>
          </a:xfrm>
          <a:prstGeom prst="rect">
            <a:avLst/>
          </a:prstGeom>
        </p:spPr>
      </p:pic>
    </p:spTree>
    <p:extLst>
      <p:ext uri="{BB962C8B-B14F-4D97-AF65-F5344CB8AC3E}">
        <p14:creationId xmlns:p14="http://schemas.microsoft.com/office/powerpoint/2010/main" val="21890138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s03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46550" y="0"/>
            <a:ext cx="4850989" cy="6858000"/>
          </a:xfrm>
          <a:prstGeom prst="rect">
            <a:avLst/>
          </a:prstGeom>
        </p:spPr>
      </p:pic>
      <p:sp>
        <p:nvSpPr>
          <p:cNvPr id="4" name="TextBox 3"/>
          <p:cNvSpPr txBox="1"/>
          <p:nvPr/>
        </p:nvSpPr>
        <p:spPr>
          <a:xfrm>
            <a:off x="740833" y="1651000"/>
            <a:ext cx="3153834" cy="646331"/>
          </a:xfrm>
          <a:prstGeom prst="rect">
            <a:avLst/>
          </a:prstGeom>
          <a:noFill/>
        </p:spPr>
        <p:txBody>
          <a:bodyPr wrap="square" rtlCol="0">
            <a:spAutoFit/>
          </a:bodyPr>
          <a:lstStyle/>
          <a:p>
            <a:r>
              <a:rPr lang="en-US" dirty="0" smtClean="0"/>
              <a:t>Few lists are more difficult than this one!</a:t>
            </a:r>
            <a:endParaRPr lang="en-US" dirty="0"/>
          </a:p>
        </p:txBody>
      </p:sp>
      <p:sp>
        <p:nvSpPr>
          <p:cNvPr id="5" name="TextBox 4"/>
          <p:cNvSpPr txBox="1"/>
          <p:nvPr/>
        </p:nvSpPr>
        <p:spPr>
          <a:xfrm>
            <a:off x="963083" y="2995083"/>
            <a:ext cx="2931584" cy="646331"/>
          </a:xfrm>
          <a:prstGeom prst="rect">
            <a:avLst/>
          </a:prstGeom>
          <a:noFill/>
        </p:spPr>
        <p:txBody>
          <a:bodyPr wrap="square" rtlCol="0">
            <a:spAutoFit/>
          </a:bodyPr>
          <a:lstStyle/>
          <a:p>
            <a:r>
              <a:rPr lang="en-US" dirty="0" smtClean="0"/>
              <a:t>This book is chock full of finder charts …..</a:t>
            </a:r>
            <a:endParaRPr lang="en-US" dirty="0"/>
          </a:p>
        </p:txBody>
      </p:sp>
    </p:spTree>
    <p:extLst>
      <p:ext uri="{BB962C8B-B14F-4D97-AF65-F5344CB8AC3E}">
        <p14:creationId xmlns:p14="http://schemas.microsoft.com/office/powerpoint/2010/main" val="427070350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46665"/>
            <a:ext cx="8229600" cy="3279498"/>
          </a:xfrm>
        </p:spPr>
        <p:txBody>
          <a:bodyPr>
            <a:normAutofit/>
          </a:bodyPr>
          <a:lstStyle/>
          <a:p>
            <a:pPr marL="0" indent="0">
              <a:buNone/>
            </a:pPr>
            <a:r>
              <a:rPr lang="en-US" dirty="0"/>
              <a:t> </a:t>
            </a:r>
            <a:r>
              <a:rPr lang="en-US" dirty="0" smtClean="0"/>
              <a:t>….. any telescope of reasonable quality can be used …. An SCT, a </a:t>
            </a:r>
            <a:r>
              <a:rPr lang="en-US" dirty="0" err="1" smtClean="0"/>
              <a:t>Dobsonian</a:t>
            </a:r>
            <a:r>
              <a:rPr lang="en-US" dirty="0" smtClean="0"/>
              <a:t>, or a refractor …. although each may present its own difficulties and advantages.  Keep in mind that the most important feature of a telescope used for deep sky observing is its APERTURE.</a:t>
            </a:r>
            <a:endParaRPr lang="en-US" dirty="0"/>
          </a:p>
        </p:txBody>
      </p:sp>
      <p:sp>
        <p:nvSpPr>
          <p:cNvPr id="2" name="Title 1"/>
          <p:cNvSpPr>
            <a:spLocks noGrp="1"/>
          </p:cNvSpPr>
          <p:nvPr>
            <p:ph type="title"/>
          </p:nvPr>
        </p:nvSpPr>
        <p:spPr>
          <a:xfrm>
            <a:off x="457200" y="274638"/>
            <a:ext cx="8229600" cy="1882258"/>
          </a:xfrm>
        </p:spPr>
        <p:txBody>
          <a:bodyPr>
            <a:normAutofit fontScale="90000"/>
          </a:bodyPr>
          <a:lstStyle/>
          <a:p>
            <a:r>
              <a:rPr lang="en-US" dirty="0" smtClean="0"/>
              <a:t>Whether or not you are a skilled observer does not depend on your telescope ….</a:t>
            </a:r>
            <a:endParaRPr lang="en-US" dirty="0"/>
          </a:p>
        </p:txBody>
      </p:sp>
    </p:spTree>
    <p:extLst>
      <p:ext uri="{BB962C8B-B14F-4D97-AF65-F5344CB8AC3E}">
        <p14:creationId xmlns:p14="http://schemas.microsoft.com/office/powerpoint/2010/main" val="329682625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a:p>
        </p:txBody>
      </p:sp>
      <p:sp>
        <p:nvSpPr>
          <p:cNvPr id="2" name="Title 1"/>
          <p:cNvSpPr>
            <a:spLocks noGrp="1"/>
          </p:cNvSpPr>
          <p:nvPr>
            <p:ph type="title"/>
          </p:nvPr>
        </p:nvSpPr>
        <p:spPr>
          <a:xfrm>
            <a:off x="457200" y="1390487"/>
            <a:ext cx="8229600" cy="3827096"/>
          </a:xfrm>
        </p:spPr>
        <p:txBody>
          <a:bodyPr>
            <a:normAutofit/>
          </a:bodyPr>
          <a:lstStyle/>
          <a:p>
            <a:r>
              <a:rPr lang="en-US" dirty="0" smtClean="0"/>
              <a:t>Getting an object into the field of view.</a:t>
            </a:r>
            <a:endParaRPr lang="en-US" dirty="0"/>
          </a:p>
        </p:txBody>
      </p:sp>
    </p:spTree>
    <p:extLst>
      <p:ext uri="{BB962C8B-B14F-4D97-AF65-F5344CB8AC3E}">
        <p14:creationId xmlns:p14="http://schemas.microsoft.com/office/powerpoint/2010/main" val="193914762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0"/>
            <a:ext cx="8229600" cy="3185582"/>
          </a:xfrm>
        </p:spPr>
        <p:txBody>
          <a:bodyPr/>
          <a:lstStyle/>
          <a:p>
            <a:r>
              <a:rPr lang="en-US" dirty="0" smtClean="0"/>
              <a:t>Star Atlases</a:t>
            </a:r>
            <a:endParaRPr lang="en-US" dirty="0"/>
          </a:p>
        </p:txBody>
      </p:sp>
    </p:spTree>
    <p:extLst>
      <p:ext uri="{BB962C8B-B14F-4D97-AF65-F5344CB8AC3E}">
        <p14:creationId xmlns:p14="http://schemas.microsoft.com/office/powerpoint/2010/main" val="5590425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 six or seven under ideal (seldom seen) conditions …. often only magnitude five.  Mag five is the same view as that provided on Orion’s </a:t>
            </a:r>
            <a:r>
              <a:rPr lang="en-US" dirty="0" err="1" smtClean="0"/>
              <a:t>DeepMap</a:t>
            </a:r>
            <a:r>
              <a:rPr lang="en-US" dirty="0" smtClean="0"/>
              <a:t> 600.  A glance at that chart reveals the problem – that most of what we see when we look at the sky at night is open space?  </a:t>
            </a:r>
            <a:endParaRPr lang="en-US" dirty="0"/>
          </a:p>
        </p:txBody>
      </p:sp>
      <p:sp>
        <p:nvSpPr>
          <p:cNvPr id="2" name="Title 1"/>
          <p:cNvSpPr>
            <a:spLocks noGrp="1"/>
          </p:cNvSpPr>
          <p:nvPr>
            <p:ph type="title"/>
          </p:nvPr>
        </p:nvSpPr>
        <p:spPr/>
        <p:txBody>
          <a:bodyPr>
            <a:normAutofit fontScale="90000"/>
          </a:bodyPr>
          <a:lstStyle/>
          <a:p>
            <a:r>
              <a:rPr lang="en-US" dirty="0" smtClean="0"/>
              <a:t>Consider that a naked eye view of the sky will reveal stars to magnitude …</a:t>
            </a:r>
            <a:endParaRPr lang="en-US" dirty="0"/>
          </a:p>
        </p:txBody>
      </p:sp>
    </p:spTree>
    <p:extLst>
      <p:ext uri="{BB962C8B-B14F-4D97-AF65-F5344CB8AC3E}">
        <p14:creationId xmlns:p14="http://schemas.microsoft.com/office/powerpoint/2010/main" val="55551030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Custom 1">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Paper.thmx</Template>
  <TotalTime>856</TotalTime>
  <Words>771</Words>
  <Application>Microsoft Macintosh PowerPoint</Application>
  <PresentationFormat>Letter Paper (8.5x11 in)</PresentationFormat>
  <Paragraphs>52</Paragraphs>
  <Slides>37</Slides>
  <Notes>3</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Paper</vt:lpstr>
      <vt:lpstr>How can you become a better observer?</vt:lpstr>
      <vt:lpstr>  Learn how to select objects to see.  Learn how to find them in the sky.  Learn how to see them in the eyepiece.  </vt:lpstr>
      <vt:lpstr>Observing Lists are Everywhere!</vt:lpstr>
      <vt:lpstr>PowerPoint Presentation</vt:lpstr>
      <vt:lpstr>PowerPoint Presentation</vt:lpstr>
      <vt:lpstr>Whether or not you are a skilled observer does not depend on your telescope ….</vt:lpstr>
      <vt:lpstr>Getting an object into the field of view.</vt:lpstr>
      <vt:lpstr>Star Atlases</vt:lpstr>
      <vt:lpstr>Consider that a naked eye view of the sky will reveal stars to magnitude …</vt:lpstr>
      <vt:lpstr>PowerPoint Presentation</vt:lpstr>
      <vt:lpstr>A mag 7 Star Atlas shows more …</vt:lpstr>
      <vt:lpstr>PowerPoint Presentation</vt:lpstr>
      <vt:lpstr>PowerPoint Presentation</vt:lpstr>
      <vt:lpstr>PowerPoint Presentation</vt:lpstr>
      <vt:lpstr>PowerPoint Presentation</vt:lpstr>
      <vt:lpstr>Of course a mag 13 star is awfully hard to see.  Here is a chart which shows just how hard.</vt:lpstr>
      <vt:lpstr>Finderscopes and Telrads</vt:lpstr>
      <vt:lpstr>Finder Charts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You’ve got it in the eyepiece ….. Now how do you see it???</vt:lpstr>
      <vt:lpstr>“Telescopes are like musical instruments.  It takes time to learn to play them well ….”  Gary Seronik</vt:lpstr>
      <vt:lpstr>“You can learn the principals in a few minutes ….. Have all the basic strategy demonstrated in a few minutes …. But it takes lots of experience to learn how to apply these strategies in different situations.”  Jay Reynolds Freeman</vt:lpstr>
      <vt:lpstr>What skills are needed?</vt:lpstr>
      <vt:lpstr>Patience and Persistence   How many times will you go back to look for IC 289, for the Horsehead, for King 25, for Seyfert’s Sextet?</vt:lpstr>
      <vt:lpstr>Dark Adaptation   Stray light Avoidance      </vt:lpstr>
      <vt:lpstr>Averted Vision</vt:lpstr>
      <vt:lpstr>Focus Critically  Change Magnification  Employ Filters</vt:lpstr>
      <vt:lpstr>Breath Deeply  Move Scope  Don’t Move Scope</vt:lpstr>
      <vt:lpstr>Don’t forget these CRUCIAL items:  Warm Clothes Red Lights An observing chair A table A logbook!</vt:lpstr>
      <vt:lpstr>You don’t think that observing skills are learned and practiced?  Go observing with _______ or ________ sometime, and you’ll see.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you become a better observer?</dc:title>
  <dc:creator>nelson walker</dc:creator>
  <cp:lastModifiedBy>Joe Carr</cp:lastModifiedBy>
  <cp:revision>45</cp:revision>
  <cp:lastPrinted>2014-10-08T20:54:56Z</cp:lastPrinted>
  <dcterms:created xsi:type="dcterms:W3CDTF">2014-10-07T20:45:13Z</dcterms:created>
  <dcterms:modified xsi:type="dcterms:W3CDTF">2014-10-09T20:04:14Z</dcterms:modified>
</cp:coreProperties>
</file>